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2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9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0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1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2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3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5" r:id="rId2"/>
    <p:sldMasterId id="2147483668" r:id="rId3"/>
    <p:sldMasterId id="2147483682" r:id="rId4"/>
    <p:sldMasterId id="2147483696" r:id="rId5"/>
    <p:sldMasterId id="2147483710" r:id="rId6"/>
    <p:sldMasterId id="2147483719" r:id="rId7"/>
    <p:sldMasterId id="2147483733" r:id="rId8"/>
    <p:sldMasterId id="2147483747" r:id="rId9"/>
    <p:sldMasterId id="2147483761" r:id="rId10"/>
    <p:sldMasterId id="2147483765" r:id="rId11"/>
    <p:sldMasterId id="2147483779" r:id="rId12"/>
    <p:sldMasterId id="2147483793" r:id="rId13"/>
    <p:sldMasterId id="2147483885" r:id="rId14"/>
    <p:sldMasterId id="2147483937" r:id="rId15"/>
    <p:sldMasterId id="2147483952" r:id="rId16"/>
    <p:sldMasterId id="2147483964" r:id="rId17"/>
    <p:sldMasterId id="2147483978" r:id="rId18"/>
    <p:sldMasterId id="2147483990" r:id="rId19"/>
    <p:sldMasterId id="2147484005" r:id="rId20"/>
    <p:sldMasterId id="2147484011" r:id="rId21"/>
    <p:sldMasterId id="2147484020" r:id="rId22"/>
    <p:sldMasterId id="2147484034" r:id="rId23"/>
    <p:sldMasterId id="2147484046" r:id="rId24"/>
  </p:sldMasterIdLst>
  <p:notesMasterIdLst>
    <p:notesMasterId r:id="rId47"/>
  </p:notesMasterIdLst>
  <p:handoutMasterIdLst>
    <p:handoutMasterId r:id="rId48"/>
  </p:handoutMasterIdLst>
  <p:sldIdLst>
    <p:sldId id="1032" r:id="rId25"/>
    <p:sldId id="987" r:id="rId26"/>
    <p:sldId id="923" r:id="rId27"/>
    <p:sldId id="755" r:id="rId28"/>
    <p:sldId id="896" r:id="rId29"/>
    <p:sldId id="993" r:id="rId30"/>
    <p:sldId id="995" r:id="rId31"/>
    <p:sldId id="1033" r:id="rId32"/>
    <p:sldId id="1034" r:id="rId33"/>
    <p:sldId id="1035" r:id="rId34"/>
    <p:sldId id="1036" r:id="rId35"/>
    <p:sldId id="1023" r:id="rId36"/>
    <p:sldId id="1024" r:id="rId37"/>
    <p:sldId id="822" r:id="rId38"/>
    <p:sldId id="910" r:id="rId39"/>
    <p:sldId id="757" r:id="rId40"/>
    <p:sldId id="915" r:id="rId41"/>
    <p:sldId id="917" r:id="rId42"/>
    <p:sldId id="920" r:id="rId43"/>
    <p:sldId id="815" r:id="rId44"/>
    <p:sldId id="506" r:id="rId45"/>
    <p:sldId id="971" r:id="rId46"/>
  </p:sldIdLst>
  <p:sldSz cx="9144000" cy="6858000" type="screen4x3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ymur Noori" initials="TN" lastIdx="10" clrIdx="0">
    <p:extLst>
      <p:ext uri="{19B8F6BF-5375-455C-9EA6-DF929625EA0E}">
        <p15:presenceInfo xmlns:p15="http://schemas.microsoft.com/office/powerpoint/2012/main" userId="S-1-5-21-3732144185-4277010889-2338737342-2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050"/>
    <a:srgbClr val="BB0598"/>
    <a:srgbClr val="FF0000"/>
    <a:srgbClr val="CCFF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8" autoAdjust="0"/>
    <p:restoredTop sz="79502" autoAdjust="0"/>
  </p:normalViewPr>
  <p:slideViewPr>
    <p:cSldViewPr snapToGrid="0">
      <p:cViewPr varScale="1">
        <p:scale>
          <a:sx n="86" d="100"/>
          <a:sy n="86" d="100"/>
        </p:scale>
        <p:origin x="23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ori\Documents\Dublin%20Declaration%202018\Dublin%202018%20database\CoC%202018%20for%20IAS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mato\Desktop\slides%20for%20Cont%20of%20care\monitoring%20of%20tes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mato\Desktop\slides%20for%20Cont%20of%20care\OVERCOMING%20BARRI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33965655817798E-2"/>
          <c:y val="2.7417342514560891E-2"/>
          <c:w val="0.90482986323024739"/>
          <c:h val="0.889361344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'[Data availability of continuum 2014-2016-2018.xlsx]Availability full region'!$A$4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availability of continuum 2014-2016-2018.xlsx]Availability full region'!$B$1:$G$1</c:f>
              <c:strCache>
                <c:ptCount val="6"/>
                <c:pt idx="0">
                  <c:v>No data</c:v>
                </c:pt>
                <c:pt idx="1">
                  <c:v>PLHIV</c:v>
                </c:pt>
                <c:pt idx="2">
                  <c:v>Diagnosed</c:v>
                </c:pt>
                <c:pt idx="3">
                  <c:v>On ART</c:v>
                </c:pt>
                <c:pt idx="4">
                  <c:v>Viral suppression</c:v>
                </c:pt>
                <c:pt idx="5">
                  <c:v>All stages</c:v>
                </c:pt>
              </c:strCache>
            </c:strRef>
          </c:cat>
          <c:val>
            <c:numRef>
              <c:f>'[Data availability of continuum 2014-2016-2018.xlsx]Availability full region'!$B$4:$G$4</c:f>
              <c:numCache>
                <c:formatCode>0</c:formatCode>
                <c:ptCount val="6"/>
                <c:pt idx="0" formatCode="General">
                  <c:v>11</c:v>
                </c:pt>
                <c:pt idx="1">
                  <c:v>25</c:v>
                </c:pt>
                <c:pt idx="2">
                  <c:v>37</c:v>
                </c:pt>
                <c:pt idx="3">
                  <c:v>35</c:v>
                </c:pt>
                <c:pt idx="4">
                  <c:v>26</c:v>
                </c:pt>
                <c:pt idx="5" formatCode="General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F6-4213-8809-6E971D386F69}"/>
            </c:ext>
          </c:extLst>
        </c:ser>
        <c:ser>
          <c:idx val="1"/>
          <c:order val="1"/>
          <c:tx>
            <c:strRef>
              <c:f>'[Data availability of continuum 2014-2016-2018.xlsx]Availability full region'!$A$5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59160755539647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F6-4213-8809-6E971D386F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availability of continuum 2014-2016-2018.xlsx]Availability full region'!$B$1:$G$1</c:f>
              <c:strCache>
                <c:ptCount val="6"/>
                <c:pt idx="0">
                  <c:v>No data</c:v>
                </c:pt>
                <c:pt idx="1">
                  <c:v>PLHIV</c:v>
                </c:pt>
                <c:pt idx="2">
                  <c:v>Diagnosed</c:v>
                </c:pt>
                <c:pt idx="3">
                  <c:v>On ART</c:v>
                </c:pt>
                <c:pt idx="4">
                  <c:v>Viral suppression</c:v>
                </c:pt>
                <c:pt idx="5">
                  <c:v>All stages</c:v>
                </c:pt>
              </c:strCache>
            </c:strRef>
          </c:cat>
          <c:val>
            <c:numRef>
              <c:f>'[Data availability of continuum 2014-2016-2018.xlsx]Availability full region'!$B$5:$G$5</c:f>
              <c:numCache>
                <c:formatCode>General</c:formatCode>
                <c:ptCount val="6"/>
                <c:pt idx="0">
                  <c:v>4</c:v>
                </c:pt>
                <c:pt idx="1">
                  <c:v>37</c:v>
                </c:pt>
                <c:pt idx="2">
                  <c:v>42</c:v>
                </c:pt>
                <c:pt idx="3">
                  <c:v>41</c:v>
                </c:pt>
                <c:pt idx="4">
                  <c:v>31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F6-4213-8809-6E971D386F69}"/>
            </c:ext>
          </c:extLst>
        </c:ser>
        <c:ser>
          <c:idx val="2"/>
          <c:order val="2"/>
          <c:tx>
            <c:strRef>
              <c:f>'[Data availability of continuum 2014-2016-2018.xlsx]Availability full region'!$A$6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availability of continuum 2014-2016-2018.xlsx]Availability full region'!$B$1:$G$1</c:f>
              <c:strCache>
                <c:ptCount val="6"/>
                <c:pt idx="0">
                  <c:v>No data</c:v>
                </c:pt>
                <c:pt idx="1">
                  <c:v>PLHIV</c:v>
                </c:pt>
                <c:pt idx="2">
                  <c:v>Diagnosed</c:v>
                </c:pt>
                <c:pt idx="3">
                  <c:v>On ART</c:v>
                </c:pt>
                <c:pt idx="4">
                  <c:v>Viral suppression</c:v>
                </c:pt>
                <c:pt idx="5">
                  <c:v>All stages</c:v>
                </c:pt>
              </c:strCache>
            </c:strRef>
          </c:cat>
          <c:val>
            <c:numRef>
              <c:f>'[Data availability of continuum 2014-2016-2018.xlsx]Availability full region'!$B$6:$G$6</c:f>
              <c:numCache>
                <c:formatCode>General</c:formatCode>
                <c:ptCount val="6"/>
                <c:pt idx="0">
                  <c:v>9</c:v>
                </c:pt>
                <c:pt idx="1">
                  <c:v>41</c:v>
                </c:pt>
                <c:pt idx="2">
                  <c:v>42</c:v>
                </c:pt>
                <c:pt idx="3">
                  <c:v>42</c:v>
                </c:pt>
                <c:pt idx="4">
                  <c:v>37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F6-4213-8809-6E971D386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235012848"/>
        <c:axId val="234935256"/>
      </c:barChart>
      <c:catAx>
        <c:axId val="23501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34935256"/>
        <c:crosses val="autoZero"/>
        <c:auto val="1"/>
        <c:lblAlgn val="ctr"/>
        <c:lblOffset val="100"/>
        <c:noMultiLvlLbl val="0"/>
      </c:catAx>
      <c:valAx>
        <c:axId val="234935256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Nr of countries reporting data</a:t>
                </a:r>
              </a:p>
            </c:rich>
          </c:tx>
          <c:layout>
            <c:manualLayout>
              <c:xMode val="edge"/>
              <c:yMode val="edge"/>
              <c:x val="6.5459317585301827E-3"/>
              <c:y val="0.23271783384310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350128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64843231674155E-2"/>
          <c:y val="3.4837688044338878E-2"/>
          <c:w val="0.92695402625347967"/>
          <c:h val="0.758693038746161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94-496A-9D18-5C49B263F2E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94-496A-9D18-5C49B263F2E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94-496A-9D18-5C49B263F2E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94-496A-9D18-5C49B263F2E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94-496A-9D18-5C49B263F2E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94-496A-9D18-5C49B263F2E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94-496A-9D18-5C49B263F2E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94-496A-9D18-5C49B263F2E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94-496A-9D18-5C49B263F2E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C94-496A-9D18-5C49B263F2E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94-496A-9D18-5C49B263F2E9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C94-496A-9D18-5C49B263F2E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C94-496A-9D18-5C49B263F2E9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C94-496A-9D18-5C49B263F2E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C94-496A-9D18-5C49B263F2E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C94-496A-9D18-5C49B263F2E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C94-496A-9D18-5C49B263F2E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C94-496A-9D18-5C49B263F2E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C94-496A-9D18-5C49B263F2E9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C94-496A-9D18-5C49B263F2E9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3C94-496A-9D18-5C49B263F2E9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3C94-496A-9D18-5C49B263F2E9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3C94-496A-9D18-5C49B263F2E9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3C94-496A-9D18-5C49B263F2E9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3C94-496A-9D18-5C49B263F2E9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3C94-496A-9D18-5C49B263F2E9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3C94-496A-9D18-5C49B263F2E9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3C94-496A-9D18-5C49B263F2E9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3C94-496A-9D18-5C49B263F2E9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3C94-496A-9D18-5C49B263F2E9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3C94-496A-9D18-5C49B263F2E9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3C94-496A-9D18-5C49B263F2E9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3C94-496A-9D18-5C49B263F2E9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3C94-496A-9D18-5C49B263F2E9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3C94-496A-9D18-5C49B263F2E9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3C94-496A-9D18-5C49B263F2E9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3C94-496A-9D18-5C49B263F2E9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3C94-496A-9D18-5C49B263F2E9}"/>
              </c:ext>
            </c:extLst>
          </c:dPt>
          <c:dPt>
            <c:idx val="3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3C94-496A-9D18-5C49B263F2E9}"/>
              </c:ext>
            </c:extLst>
          </c:dPt>
          <c:cat>
            <c:strRef>
              <c:f>'1st 90 full region'!$C$4:$C$42</c:f>
              <c:strCache>
                <c:ptCount val="39"/>
                <c:pt idx="0">
                  <c:v>Lithuania</c:v>
                </c:pt>
                <c:pt idx="1">
                  <c:v>Israel</c:v>
                </c:pt>
                <c:pt idx="2">
                  <c:v>Denmark</c:v>
                </c:pt>
                <c:pt idx="3">
                  <c:v>Portugal</c:v>
                </c:pt>
                <c:pt idx="4">
                  <c:v>Serbia</c:v>
                </c:pt>
                <c:pt idx="5">
                  <c:v>Switzerland</c:v>
                </c:pt>
                <c:pt idx="6">
                  <c:v>Sweden</c:v>
                </c:pt>
                <c:pt idx="7">
                  <c:v>Austria</c:v>
                </c:pt>
                <c:pt idx="8">
                  <c:v>Greece</c:v>
                </c:pt>
                <c:pt idx="9">
                  <c:v>Netherlands</c:v>
                </c:pt>
                <c:pt idx="10">
                  <c:v>Romania</c:v>
                </c:pt>
                <c:pt idx="11">
                  <c:v>United Kingdom</c:v>
                </c:pt>
                <c:pt idx="12">
                  <c:v>Italy</c:v>
                </c:pt>
                <c:pt idx="13">
                  <c:v>Finland</c:v>
                </c:pt>
                <c:pt idx="14">
                  <c:v>Ireland</c:v>
                </c:pt>
                <c:pt idx="15">
                  <c:v>Germany</c:v>
                </c:pt>
                <c:pt idx="16">
                  <c:v>Luxembourg</c:v>
                </c:pt>
                <c:pt idx="17">
                  <c:v>France</c:v>
                </c:pt>
                <c:pt idx="18">
                  <c:v>Bulgaria</c:v>
                </c:pt>
                <c:pt idx="19">
                  <c:v>Belgium</c:v>
                </c:pt>
                <c:pt idx="20">
                  <c:v>Spain</c:v>
                </c:pt>
                <c:pt idx="21">
                  <c:v>Russia</c:v>
                </c:pt>
                <c:pt idx="22">
                  <c:v>Kazakhstan</c:v>
                </c:pt>
                <c:pt idx="23">
                  <c:v>Moldova</c:v>
                </c:pt>
                <c:pt idx="24">
                  <c:v>Czech Republic</c:v>
                </c:pt>
                <c:pt idx="25">
                  <c:v>Slovakia</c:v>
                </c:pt>
                <c:pt idx="26">
                  <c:v>Malta</c:v>
                </c:pt>
                <c:pt idx="27">
                  <c:v>Belarus</c:v>
                </c:pt>
                <c:pt idx="28">
                  <c:v>Azerbaijan</c:v>
                </c:pt>
                <c:pt idx="29">
                  <c:v>Croatia</c:v>
                </c:pt>
                <c:pt idx="30">
                  <c:v>Albania</c:v>
                </c:pt>
                <c:pt idx="31">
                  <c:v>Kyrgyzstan</c:v>
                </c:pt>
                <c:pt idx="32">
                  <c:v>Slovenia</c:v>
                </c:pt>
                <c:pt idx="33">
                  <c:v>Armenia</c:v>
                </c:pt>
                <c:pt idx="34">
                  <c:v>Macedonia (TFYR)</c:v>
                </c:pt>
                <c:pt idx="35">
                  <c:v>Ukraine</c:v>
                </c:pt>
                <c:pt idx="36">
                  <c:v>Tajikistan</c:v>
                </c:pt>
                <c:pt idx="37">
                  <c:v>Georgia</c:v>
                </c:pt>
                <c:pt idx="38">
                  <c:v>Montenegro</c:v>
                </c:pt>
              </c:strCache>
            </c:strRef>
          </c:cat>
          <c:val>
            <c:numRef>
              <c:f>'1st 90 full region'!$F$4:$F$42</c:f>
              <c:numCache>
                <c:formatCode>0%</c:formatCode>
                <c:ptCount val="39"/>
                <c:pt idx="0">
                  <c:v>0.94204998189061939</c:v>
                </c:pt>
                <c:pt idx="1">
                  <c:v>0.92648339345689767</c:v>
                </c:pt>
                <c:pt idx="2">
                  <c:v>0.91666666666666663</c:v>
                </c:pt>
                <c:pt idx="3">
                  <c:v>0.91657896763263946</c:v>
                </c:pt>
                <c:pt idx="4">
                  <c:v>0.90407407407407403</c:v>
                </c:pt>
                <c:pt idx="5">
                  <c:v>0.90361445783132532</c:v>
                </c:pt>
                <c:pt idx="6">
                  <c:v>0.90012019230769236</c:v>
                </c:pt>
                <c:pt idx="7">
                  <c:v>0.89353932584269657</c:v>
                </c:pt>
                <c:pt idx="8">
                  <c:v>0.88778372864065291</c:v>
                </c:pt>
                <c:pt idx="9">
                  <c:v>0.88489082969432309</c:v>
                </c:pt>
                <c:pt idx="10">
                  <c:v>0.88288235294117645</c:v>
                </c:pt>
                <c:pt idx="11">
                  <c:v>0.88279270633397311</c:v>
                </c:pt>
                <c:pt idx="12">
                  <c:v>0.88</c:v>
                </c:pt>
                <c:pt idx="13">
                  <c:v>0.87654639175257731</c:v>
                </c:pt>
                <c:pt idx="14">
                  <c:v>0.87106176266481605</c:v>
                </c:pt>
                <c:pt idx="15">
                  <c:v>0.85633484162895923</c:v>
                </c:pt>
                <c:pt idx="16">
                  <c:v>0.85013876040703051</c:v>
                </c:pt>
                <c:pt idx="17">
                  <c:v>0.84546615581098339</c:v>
                </c:pt>
                <c:pt idx="18">
                  <c:v>0.84206848357791753</c:v>
                </c:pt>
                <c:pt idx="19">
                  <c:v>0.83281799765433417</c:v>
                </c:pt>
                <c:pt idx="20">
                  <c:v>0.82191780821917804</c:v>
                </c:pt>
                <c:pt idx="21">
                  <c:v>0.81001777621992443</c:v>
                </c:pt>
                <c:pt idx="22">
                  <c:v>0.80157692307692308</c:v>
                </c:pt>
                <c:pt idx="23">
                  <c:v>0.78555379328575203</c:v>
                </c:pt>
                <c:pt idx="24">
                  <c:v>0.78421052631578947</c:v>
                </c:pt>
                <c:pt idx="25">
                  <c:v>0.75979899497487435</c:v>
                </c:pt>
                <c:pt idx="26">
                  <c:v>0.7407407407407407</c:v>
                </c:pt>
                <c:pt idx="27">
                  <c:v>0.73625574272588057</c:v>
                </c:pt>
                <c:pt idx="28">
                  <c:v>0.7073597400974635</c:v>
                </c:pt>
                <c:pt idx="29">
                  <c:v>0.70254403131115462</c:v>
                </c:pt>
                <c:pt idx="30">
                  <c:v>0.68538461538461537</c:v>
                </c:pt>
                <c:pt idx="31">
                  <c:v>0.68294117647058827</c:v>
                </c:pt>
                <c:pt idx="32">
                  <c:v>0.67882472137791283</c:v>
                </c:pt>
                <c:pt idx="33">
                  <c:v>0.66617647058823526</c:v>
                </c:pt>
                <c:pt idx="34">
                  <c:v>0.64229765013054829</c:v>
                </c:pt>
                <c:pt idx="35">
                  <c:v>0.5589262295081967</c:v>
                </c:pt>
                <c:pt idx="36">
                  <c:v>0.50106666666666666</c:v>
                </c:pt>
                <c:pt idx="37">
                  <c:v>0.48476190476190478</c:v>
                </c:pt>
                <c:pt idx="38">
                  <c:v>0.459954233409611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3C94-496A-9D18-5C49B263F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640137984"/>
        <c:axId val="640138640"/>
      </c:barChart>
      <c:catAx>
        <c:axId val="6401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0138640"/>
        <c:crosses val="autoZero"/>
        <c:auto val="1"/>
        <c:lblAlgn val="ctr"/>
        <c:lblOffset val="100"/>
        <c:noMultiLvlLbl val="0"/>
      </c:catAx>
      <c:valAx>
        <c:axId val="64013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013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Sheet5!$B$36:$B$45</c:f>
              <c:strCache>
                <c:ptCount val="10"/>
                <c:pt idx="0">
                  <c:v>Community-based HIV testing</c:v>
                </c:pt>
                <c:pt idx="1">
                  <c:v>HIV antenatal testing</c:v>
                </c:pt>
                <c:pt idx="2">
                  <c:v>HIV testing in secondary care (e.g. emergency departments &amp; other hospital wards)</c:v>
                </c:pt>
                <c:pt idx="3">
                  <c:v>HIV testing in sexual health clinics</c:v>
                </c:pt>
                <c:pt idx="4">
                  <c:v>HIV testing in primary care (e.g. GPs, family doctors)</c:v>
                </c:pt>
                <c:pt idx="5">
                  <c:v>HIV indicator condition-guided testing</c:v>
                </c:pt>
                <c:pt idx="6">
                  <c:v>HIV testing in other health settings (e.g. pharmacies)</c:v>
                </c:pt>
                <c:pt idx="7">
                  <c:v>Assisted partner notification</c:v>
                </c:pt>
                <c:pt idx="8">
                  <c:v>Lay provider HIV testing (i.e. testing administered by someone other than a doctor or nurse)</c:v>
                </c:pt>
                <c:pt idx="9">
                  <c:v>Self sampling</c:v>
                </c:pt>
              </c:strCache>
            </c:strRef>
          </c:cat>
          <c:val>
            <c:numRef>
              <c:f>Sheet5!$C$36:$C$45</c:f>
              <c:numCache>
                <c:formatCode>General</c:formatCode>
                <c:ptCount val="10"/>
                <c:pt idx="0">
                  <c:v>50</c:v>
                </c:pt>
                <c:pt idx="1">
                  <c:v>38</c:v>
                </c:pt>
                <c:pt idx="2">
                  <c:v>26</c:v>
                </c:pt>
                <c:pt idx="3">
                  <c:v>22</c:v>
                </c:pt>
                <c:pt idx="4">
                  <c:v>16</c:v>
                </c:pt>
                <c:pt idx="5">
                  <c:v>16</c:v>
                </c:pt>
                <c:pt idx="6">
                  <c:v>12</c:v>
                </c:pt>
                <c:pt idx="7">
                  <c:v>10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Sheet5!#REF!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0C49-4BE4-8FFA-88A6C1072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89914040"/>
        <c:axId val="489912400"/>
      </c:barChart>
      <c:catAx>
        <c:axId val="489914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912400"/>
        <c:crosses val="autoZero"/>
        <c:auto val="1"/>
        <c:lblAlgn val="ctr"/>
        <c:lblOffset val="100"/>
        <c:noMultiLvlLbl val="0"/>
      </c:catAx>
      <c:valAx>
        <c:axId val="48991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91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8-405D-A9F7-23AD0E06B188}"/>
              </c:ext>
            </c:extLst>
          </c:dPt>
          <c:cat>
            <c:strRef>
              <c:f>'Wrksht ALL barriers'!$C$3:$L$3</c:f>
              <c:strCache>
                <c:ptCount val="10"/>
                <c:pt idx="0">
                  <c:v>Improve confidentiality</c:v>
                </c:pt>
                <c:pt idx="1">
                  <c:v>Improvements in Monitoring/Surveillance</c:v>
                </c:pt>
                <c:pt idx="2">
                  <c:v>Intervention(s) to reduce barriers presented by differences in language and culture</c:v>
                </c:pt>
                <c:pt idx="3">
                  <c:v>Intervention(s) to reduce Stigma and Discrimination </c:v>
                </c:pt>
                <c:pt idx="4">
                  <c:v>Changes to funding (e.g. increased, made more sustainable, better targeted, etc.)</c:v>
                </c:pt>
                <c:pt idx="5">
                  <c:v>No change</c:v>
                </c:pt>
                <c:pt idx="6">
                  <c:v>Changes to laws or policies (e.g. home-sampling, community-based testing, etc.)</c:v>
                </c:pt>
                <c:pt idx="7">
                  <c:v>Intervention(s) to improve education / awareness amongst health professionals</c:v>
                </c:pt>
                <c:pt idx="8">
                  <c:v>Improvements in service delivery (e.g. introduction of point of care testing, community-based testing, etc.)</c:v>
                </c:pt>
                <c:pt idx="9">
                  <c:v>Intervention(s) to improve education / awareness amongst key populations (e.g. publicity campaign, , etc.)</c:v>
                </c:pt>
              </c:strCache>
            </c:strRef>
          </c:cat>
          <c:val>
            <c:numRef>
              <c:f>'Wrksht ALL barriers'!$C$4:$L$4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22</c:v>
                </c:pt>
                <c:pt idx="4">
                  <c:v>24</c:v>
                </c:pt>
                <c:pt idx="5">
                  <c:v>28.000000000000004</c:v>
                </c:pt>
                <c:pt idx="6">
                  <c:v>30</c:v>
                </c:pt>
                <c:pt idx="7">
                  <c:v>32</c:v>
                </c:pt>
                <c:pt idx="8">
                  <c:v>40</c:v>
                </c:pt>
                <c:pt idx="9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48-405D-A9F7-23AD0E06B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2"/>
        <c:axId val="490800976"/>
        <c:axId val="490803272"/>
      </c:barChart>
      <c:catAx>
        <c:axId val="49080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03272"/>
        <c:crosses val="autoZero"/>
        <c:auto val="1"/>
        <c:lblAlgn val="ctr"/>
        <c:lblOffset val="100"/>
        <c:noMultiLvlLbl val="0"/>
      </c:catAx>
      <c:valAx>
        <c:axId val="490803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80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974116987698819E-2"/>
          <c:y val="2.8183073046690894E-2"/>
          <c:w val="0.92272678810045161"/>
          <c:h val="0.755889079393988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7F-4D71-AB7A-9DD491655AF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7F-4D71-AB7A-9DD491655A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7F-4D71-AB7A-9DD491655AF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7F-4D71-AB7A-9DD491655AF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7F-4D71-AB7A-9DD491655AF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7F-4D71-AB7A-9DD491655AF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67F-4D71-AB7A-9DD491655AF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67F-4D71-AB7A-9DD491655AF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67F-4D71-AB7A-9DD491655AF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67F-4D71-AB7A-9DD491655AF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67F-4D71-AB7A-9DD491655AF9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67F-4D71-AB7A-9DD491655AF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67F-4D71-AB7A-9DD491655AF9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67F-4D71-AB7A-9DD491655AF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67F-4D71-AB7A-9DD491655AF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67F-4D71-AB7A-9DD491655AF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67F-4D71-AB7A-9DD491655AF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67F-4D71-AB7A-9DD491655AF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67F-4D71-AB7A-9DD491655AF9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67F-4D71-AB7A-9DD491655AF9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267F-4D71-AB7A-9DD491655AF9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267F-4D71-AB7A-9DD491655AF9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267F-4D71-AB7A-9DD491655AF9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267F-4D71-AB7A-9DD491655AF9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67F-4D71-AB7A-9DD491655AF9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267F-4D71-AB7A-9DD491655AF9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267F-4D71-AB7A-9DD491655AF9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267F-4D71-AB7A-9DD491655AF9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267F-4D71-AB7A-9DD491655AF9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267F-4D71-AB7A-9DD491655AF9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267F-4D71-AB7A-9DD491655AF9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267F-4D71-AB7A-9DD491655AF9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267F-4D71-AB7A-9DD491655AF9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267F-4D71-AB7A-9DD491655AF9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267F-4D71-AB7A-9DD491655AF9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267F-4D71-AB7A-9DD491655AF9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267F-4D71-AB7A-9DD491655AF9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267F-4D71-AB7A-9DD491655AF9}"/>
              </c:ext>
            </c:extLst>
          </c:dPt>
          <c:dPt>
            <c:idx val="3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267F-4D71-AB7A-9DD491655AF9}"/>
              </c:ext>
            </c:extLst>
          </c:dPt>
          <c:dPt>
            <c:idx val="3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267F-4D71-AB7A-9DD491655AF9}"/>
              </c:ext>
            </c:extLst>
          </c:dPt>
          <c:cat>
            <c:strRef>
              <c:f>'2nd 90 full region'!$C$4:$C$43</c:f>
              <c:strCache>
                <c:ptCount val="40"/>
                <c:pt idx="0">
                  <c:v>Malta</c:v>
                </c:pt>
                <c:pt idx="1">
                  <c:v>Spain</c:v>
                </c:pt>
                <c:pt idx="2">
                  <c:v>Sweden</c:v>
                </c:pt>
                <c:pt idx="3">
                  <c:v>Denmark</c:v>
                </c:pt>
                <c:pt idx="4">
                  <c:v>Switzerland</c:v>
                </c:pt>
                <c:pt idx="5">
                  <c:v>United Kingdom</c:v>
                </c:pt>
                <c:pt idx="6">
                  <c:v>Uzbekistan</c:v>
                </c:pt>
                <c:pt idx="7">
                  <c:v>Netherlands</c:v>
                </c:pt>
                <c:pt idx="8">
                  <c:v>France</c:v>
                </c:pt>
                <c:pt idx="9">
                  <c:v>Luxembourg</c:v>
                </c:pt>
                <c:pt idx="10">
                  <c:v>Belgium</c:v>
                </c:pt>
                <c:pt idx="11">
                  <c:v>Italy</c:v>
                </c:pt>
                <c:pt idx="12">
                  <c:v>Portugal</c:v>
                </c:pt>
                <c:pt idx="13">
                  <c:v>Germany</c:v>
                </c:pt>
                <c:pt idx="14">
                  <c:v>Croatia</c:v>
                </c:pt>
                <c:pt idx="15">
                  <c:v>Austria</c:v>
                </c:pt>
                <c:pt idx="16">
                  <c:v>Ireland</c:v>
                </c:pt>
                <c:pt idx="17">
                  <c:v>Georgia</c:v>
                </c:pt>
                <c:pt idx="18">
                  <c:v>Macedonia (TFYR)</c:v>
                </c:pt>
                <c:pt idx="19">
                  <c:v>Slovenia</c:v>
                </c:pt>
                <c:pt idx="20">
                  <c:v>Romania</c:v>
                </c:pt>
                <c:pt idx="21">
                  <c:v>Azerbaijan</c:v>
                </c:pt>
                <c:pt idx="22">
                  <c:v>Ukraine</c:v>
                </c:pt>
                <c:pt idx="23">
                  <c:v>Slovakia</c:v>
                </c:pt>
                <c:pt idx="24">
                  <c:v>Czech Republic</c:v>
                </c:pt>
                <c:pt idx="25">
                  <c:v>Serbia</c:v>
                </c:pt>
                <c:pt idx="26">
                  <c:v>Montenegro</c:v>
                </c:pt>
                <c:pt idx="27">
                  <c:v>Greece</c:v>
                </c:pt>
                <c:pt idx="28">
                  <c:v>Israel</c:v>
                </c:pt>
                <c:pt idx="29">
                  <c:v>Armenia</c:v>
                </c:pt>
                <c:pt idx="30">
                  <c:v>Tajikistan</c:v>
                </c:pt>
                <c:pt idx="31">
                  <c:v>Albania</c:v>
                </c:pt>
                <c:pt idx="32">
                  <c:v>Belarus</c:v>
                </c:pt>
                <c:pt idx="33">
                  <c:v>Finland</c:v>
                </c:pt>
                <c:pt idx="34">
                  <c:v>Kyrgyzstan</c:v>
                </c:pt>
                <c:pt idx="35">
                  <c:v>Kazakhstan</c:v>
                </c:pt>
                <c:pt idx="36">
                  <c:v>Bulgaria</c:v>
                </c:pt>
                <c:pt idx="37">
                  <c:v>Moldova</c:v>
                </c:pt>
                <c:pt idx="38">
                  <c:v>Russia</c:v>
                </c:pt>
                <c:pt idx="39">
                  <c:v>Lithuania</c:v>
                </c:pt>
              </c:strCache>
            </c:strRef>
          </c:cat>
          <c:val>
            <c:numRef>
              <c:f>'2nd 90 full region'!$F$4:$F$43</c:f>
              <c:numCache>
                <c:formatCode>0%</c:formatCode>
                <c:ptCount val="40"/>
                <c:pt idx="0">
                  <c:v>1</c:v>
                </c:pt>
                <c:pt idx="1">
                  <c:v>0.97006666666666663</c:v>
                </c:pt>
                <c:pt idx="2">
                  <c:v>0.96955534784350383</c:v>
                </c:pt>
                <c:pt idx="3">
                  <c:v>0.96363636363636362</c:v>
                </c:pt>
                <c:pt idx="4">
                  <c:v>0.96</c:v>
                </c:pt>
                <c:pt idx="5">
                  <c:v>0.95762444693271875</c:v>
                </c:pt>
                <c:pt idx="6">
                  <c:v>0.94930724583411341</c:v>
                </c:pt>
                <c:pt idx="7">
                  <c:v>0.91783458349782865</c:v>
                </c:pt>
                <c:pt idx="8">
                  <c:v>0.91163141993957708</c:v>
                </c:pt>
                <c:pt idx="9">
                  <c:v>0.88356909684439611</c:v>
                </c:pt>
                <c:pt idx="10">
                  <c:v>0.88100115222122644</c:v>
                </c:pt>
                <c:pt idx="11">
                  <c:v>0.87412587412587417</c:v>
                </c:pt>
                <c:pt idx="12">
                  <c:v>0.86812848301548629</c:v>
                </c:pt>
                <c:pt idx="13">
                  <c:v>0.85733157199471599</c:v>
                </c:pt>
                <c:pt idx="14">
                  <c:v>0.85329619312906224</c:v>
                </c:pt>
                <c:pt idx="15">
                  <c:v>0.83432882741276326</c:v>
                </c:pt>
                <c:pt idx="16">
                  <c:v>0.83285532186105804</c:v>
                </c:pt>
                <c:pt idx="17">
                  <c:v>0.81414538310412576</c:v>
                </c:pt>
                <c:pt idx="18">
                  <c:v>0.80487804878048785</c:v>
                </c:pt>
                <c:pt idx="19">
                  <c:v>0.79552238805970155</c:v>
                </c:pt>
                <c:pt idx="20">
                  <c:v>0.77087081084682518</c:v>
                </c:pt>
                <c:pt idx="21">
                  <c:v>0.74315491962550784</c:v>
                </c:pt>
                <c:pt idx="22">
                  <c:v>0.72032879203390576</c:v>
                </c:pt>
                <c:pt idx="23">
                  <c:v>0.7142857142857143</c:v>
                </c:pt>
                <c:pt idx="24">
                  <c:v>0.71061981839715749</c:v>
                </c:pt>
                <c:pt idx="25">
                  <c:v>0.70626792298238428</c:v>
                </c:pt>
                <c:pt idx="26">
                  <c:v>0.69651741293532343</c:v>
                </c:pt>
                <c:pt idx="27">
                  <c:v>0.69096523987359959</c:v>
                </c:pt>
                <c:pt idx="28">
                  <c:v>0.6830021482277121</c:v>
                </c:pt>
                <c:pt idx="29">
                  <c:v>0.67549668874172186</c:v>
                </c:pt>
                <c:pt idx="30">
                  <c:v>0.65753060138371477</c:v>
                </c:pt>
                <c:pt idx="31">
                  <c:v>0.63748597081930414</c:v>
                </c:pt>
                <c:pt idx="32">
                  <c:v>0.58457698507617906</c:v>
                </c:pt>
                <c:pt idx="33">
                  <c:v>0.57630108791531898</c:v>
                </c:pt>
                <c:pt idx="34">
                  <c:v>0.5576227390180879</c:v>
                </c:pt>
                <c:pt idx="35">
                  <c:v>0.55093325656158532</c:v>
                </c:pt>
                <c:pt idx="36">
                  <c:v>0.49709543568464731</c:v>
                </c:pt>
                <c:pt idx="37">
                  <c:v>0.43425590981744761</c:v>
                </c:pt>
                <c:pt idx="38">
                  <c:v>0.39515814955806156</c:v>
                </c:pt>
                <c:pt idx="39">
                  <c:v>0.29988465974625145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267F-4D71-AB7A-9DD491655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649976864"/>
        <c:axId val="649975880"/>
      </c:barChart>
      <c:catAx>
        <c:axId val="64997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9975880"/>
        <c:crosses val="autoZero"/>
        <c:auto val="1"/>
        <c:lblAlgn val="ctr"/>
        <c:lblOffset val="100"/>
        <c:noMultiLvlLbl val="0"/>
      </c:catAx>
      <c:valAx>
        <c:axId val="649975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99768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0C-4444-A4F6-E4B5A0F1E16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0C-4444-A4F6-E4B5A0F1E16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0C-4444-A4F6-E4B5A0F1E16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0C-4444-A4F6-E4B5A0F1E16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50C-4444-A4F6-E4B5A0F1E16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0C-4444-A4F6-E4B5A0F1E16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50C-4444-A4F6-E4B5A0F1E16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50C-4444-A4F6-E4B5A0F1E16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50C-4444-A4F6-E4B5A0F1E16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50C-4444-A4F6-E4B5A0F1E16E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50C-4444-A4F6-E4B5A0F1E16E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50C-4444-A4F6-E4B5A0F1E16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50C-4444-A4F6-E4B5A0F1E16E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50C-4444-A4F6-E4B5A0F1E16E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50C-4444-A4F6-E4B5A0F1E16E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50C-4444-A4F6-E4B5A0F1E16E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50C-4444-A4F6-E4B5A0F1E16E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50C-4444-A4F6-E4B5A0F1E16E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50C-4444-A4F6-E4B5A0F1E16E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50C-4444-A4F6-E4B5A0F1E16E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50C-4444-A4F6-E4B5A0F1E16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50C-4444-A4F6-E4B5A0F1E16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50C-4444-A4F6-E4B5A0F1E16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50C-4444-A4F6-E4B5A0F1E16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50C-4444-A4F6-E4B5A0F1E16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50C-4444-A4F6-E4B5A0F1E16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50C-4444-A4F6-E4B5A0F1E16E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450C-4444-A4F6-E4B5A0F1E16E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450C-4444-A4F6-E4B5A0F1E16E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450C-4444-A4F6-E4B5A0F1E16E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450C-4444-A4F6-E4B5A0F1E16E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450C-4444-A4F6-E4B5A0F1E16E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450C-4444-A4F6-E4B5A0F1E16E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450C-4444-A4F6-E4B5A0F1E16E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450C-4444-A4F6-E4B5A0F1E16E}"/>
              </c:ext>
            </c:extLst>
          </c:dPt>
          <c:cat>
            <c:strRef>
              <c:f>'3rd 90 full region'!$C$4:$C$38</c:f>
              <c:strCache>
                <c:ptCount val="35"/>
                <c:pt idx="0">
                  <c:v>Slovenia</c:v>
                </c:pt>
                <c:pt idx="1">
                  <c:v>Denmark</c:v>
                </c:pt>
                <c:pt idx="2">
                  <c:v>United Kingdom</c:v>
                </c:pt>
                <c:pt idx="3">
                  <c:v>Finland</c:v>
                </c:pt>
                <c:pt idx="4">
                  <c:v>France</c:v>
                </c:pt>
                <c:pt idx="5">
                  <c:v>Switzerland</c:v>
                </c:pt>
                <c:pt idx="6">
                  <c:v>Macedonia (TFYR)</c:v>
                </c:pt>
                <c:pt idx="7">
                  <c:v>Germany</c:v>
                </c:pt>
                <c:pt idx="8">
                  <c:v>Sweden</c:v>
                </c:pt>
                <c:pt idx="9">
                  <c:v>Ireland</c:v>
                </c:pt>
                <c:pt idx="10">
                  <c:v>Netherlands</c:v>
                </c:pt>
                <c:pt idx="11">
                  <c:v>Belgium</c:v>
                </c:pt>
                <c:pt idx="12">
                  <c:v>Luxembourg</c:v>
                </c:pt>
                <c:pt idx="13">
                  <c:v>Czech Republic</c:v>
                </c:pt>
                <c:pt idx="14">
                  <c:v>Portugal</c:v>
                </c:pt>
                <c:pt idx="15">
                  <c:v>Croatia</c:v>
                </c:pt>
                <c:pt idx="16">
                  <c:v>Spain</c:v>
                </c:pt>
                <c:pt idx="17">
                  <c:v>Italy</c:v>
                </c:pt>
                <c:pt idx="18">
                  <c:v>Uzbekistan</c:v>
                </c:pt>
                <c:pt idx="19">
                  <c:v>Montenegro</c:v>
                </c:pt>
                <c:pt idx="20">
                  <c:v>Russia</c:v>
                </c:pt>
                <c:pt idx="21">
                  <c:v>Austria</c:v>
                </c:pt>
                <c:pt idx="22">
                  <c:v>Georgia</c:v>
                </c:pt>
                <c:pt idx="23">
                  <c:v>Armenia</c:v>
                </c:pt>
                <c:pt idx="24">
                  <c:v>Lithuania</c:v>
                </c:pt>
                <c:pt idx="25">
                  <c:v>Romania</c:v>
                </c:pt>
                <c:pt idx="26">
                  <c:v>Belarus</c:v>
                </c:pt>
                <c:pt idx="27">
                  <c:v>Moldova</c:v>
                </c:pt>
                <c:pt idx="28">
                  <c:v>Kyrgyzstan</c:v>
                </c:pt>
                <c:pt idx="29">
                  <c:v>Ukraine</c:v>
                </c:pt>
                <c:pt idx="30">
                  <c:v>Bulgaria</c:v>
                </c:pt>
                <c:pt idx="31">
                  <c:v>Kazakhstan</c:v>
                </c:pt>
                <c:pt idx="32">
                  <c:v>Azerbaijan</c:v>
                </c:pt>
                <c:pt idx="33">
                  <c:v>Greece</c:v>
                </c:pt>
                <c:pt idx="34">
                  <c:v>Albania</c:v>
                </c:pt>
              </c:strCache>
            </c:strRef>
          </c:cat>
          <c:val>
            <c:numRef>
              <c:f>'3rd 90 full region'!$F$4:$F$38</c:f>
              <c:numCache>
                <c:formatCode>0%</c:formatCode>
                <c:ptCount val="35"/>
                <c:pt idx="0">
                  <c:v>0.99437148217636018</c:v>
                </c:pt>
                <c:pt idx="1">
                  <c:v>0.98113207547169812</c:v>
                </c:pt>
                <c:pt idx="2">
                  <c:v>0.97004166240960843</c:v>
                </c:pt>
                <c:pt idx="3">
                  <c:v>0.96734693877551026</c:v>
                </c:pt>
                <c:pt idx="4">
                  <c:v>0.96603148301574149</c:v>
                </c:pt>
                <c:pt idx="5">
                  <c:v>0.96527777777777779</c:v>
                </c:pt>
                <c:pt idx="6">
                  <c:v>0.96464646464646464</c:v>
                </c:pt>
                <c:pt idx="7">
                  <c:v>0.95839753466872113</c:v>
                </c:pt>
                <c:pt idx="8">
                  <c:v>0.95441399256300785</c:v>
                </c:pt>
                <c:pt idx="9">
                  <c:v>0.95389324660417063</c:v>
                </c:pt>
                <c:pt idx="10">
                  <c:v>0.94521210817785906</c:v>
                </c:pt>
                <c:pt idx="11">
                  <c:v>0.9270507883455642</c:v>
                </c:pt>
                <c:pt idx="12">
                  <c:v>0.92487684729064035</c:v>
                </c:pt>
                <c:pt idx="13">
                  <c:v>0.92222222222222228</c:v>
                </c:pt>
                <c:pt idx="14">
                  <c:v>0.90345161290322584</c:v>
                </c:pt>
                <c:pt idx="15">
                  <c:v>0.89445048966267682</c:v>
                </c:pt>
                <c:pt idx="16">
                  <c:v>0.88481891278949898</c:v>
                </c:pt>
                <c:pt idx="17">
                  <c:v>0.87</c:v>
                </c:pt>
                <c:pt idx="18">
                  <c:v>0.86435580099600606</c:v>
                </c:pt>
                <c:pt idx="19">
                  <c:v>0.86428571428571432</c:v>
                </c:pt>
                <c:pt idx="20">
                  <c:v>0.84999984356080638</c:v>
                </c:pt>
                <c:pt idx="21">
                  <c:v>0.84363225320271285</c:v>
                </c:pt>
                <c:pt idx="22">
                  <c:v>0.81636100386100385</c:v>
                </c:pt>
                <c:pt idx="23">
                  <c:v>0.80392156862745101</c:v>
                </c:pt>
                <c:pt idx="24">
                  <c:v>0.78076923076923077</c:v>
                </c:pt>
                <c:pt idx="25">
                  <c:v>0.72679343128781326</c:v>
                </c:pt>
                <c:pt idx="26">
                  <c:v>0.64516989859455609</c:v>
                </c:pt>
                <c:pt idx="27">
                  <c:v>0.64393645873692362</c:v>
                </c:pt>
                <c:pt idx="28">
                  <c:v>0.61631139944392954</c:v>
                </c:pt>
                <c:pt idx="29">
                  <c:v>0.58033123975691436</c:v>
                </c:pt>
                <c:pt idx="30">
                  <c:v>0.57512520868113526</c:v>
                </c:pt>
                <c:pt idx="31">
                  <c:v>0.55199442605817806</c:v>
                </c:pt>
                <c:pt idx="32">
                  <c:v>0.4226289517470882</c:v>
                </c:pt>
                <c:pt idx="33">
                  <c:v>0.31898971000935455</c:v>
                </c:pt>
                <c:pt idx="34">
                  <c:v>0.13556338028169015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450C-4444-A4F6-E4B5A0F1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728212496"/>
        <c:axId val="728217088"/>
      </c:barChart>
      <c:catAx>
        <c:axId val="7282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28217088"/>
        <c:crosses val="autoZero"/>
        <c:auto val="1"/>
        <c:lblAlgn val="ctr"/>
        <c:lblOffset val="100"/>
        <c:noMultiLvlLbl val="0"/>
      </c:catAx>
      <c:valAx>
        <c:axId val="728217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2821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A-4F8E-B179-88DA9A47E1F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A-4F8E-B179-88DA9A47E1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A-4F8E-B179-88DA9A47E1F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A-4F8E-B179-88DA9A47E1F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A-4F8E-B179-88DA9A47E1F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7A-4F8E-B179-88DA9A47E1F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7A-4F8E-B179-88DA9A47E1F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7A-4F8E-B179-88DA9A47E1F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67A-4F8E-B179-88DA9A47E1F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67A-4F8E-B179-88DA9A47E1F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67A-4F8E-B179-88DA9A47E1F9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67A-4F8E-B179-88DA9A47E1F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67A-4F8E-B179-88DA9A47E1F9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67A-4F8E-B179-88DA9A47E1F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67A-4F8E-B179-88DA9A47E1F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67A-4F8E-B179-88DA9A47E1F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67A-4F8E-B179-88DA9A47E1F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67A-4F8E-B179-88DA9A47E1F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67A-4F8E-B179-88DA9A47E1F9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B67A-4F8E-B179-88DA9A47E1F9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B67A-4F8E-B179-88DA9A47E1F9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B67A-4F8E-B179-88DA9A47E1F9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B67A-4F8E-B179-88DA9A47E1F9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B67A-4F8E-B179-88DA9A47E1F9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B67A-4F8E-B179-88DA9A47E1F9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B67A-4F8E-B179-88DA9A47E1F9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B67A-4F8E-B179-88DA9A47E1F9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B67A-4F8E-B179-88DA9A47E1F9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B67A-4F8E-B179-88DA9A47E1F9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B67A-4F8E-B179-88DA9A47E1F9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B67A-4F8E-B179-88DA9A47E1F9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B67A-4F8E-B179-88DA9A47E1F9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B67A-4F8E-B179-88DA9A47E1F9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B67A-4F8E-B179-88DA9A47E1F9}"/>
              </c:ext>
            </c:extLst>
          </c:dPt>
          <c:cat>
            <c:strRef>
              <c:f>'VS of all PLHIV'!$C$4:$C$37</c:f>
              <c:strCache>
                <c:ptCount val="34"/>
                <c:pt idx="0">
                  <c:v>Denmark</c:v>
                </c:pt>
                <c:pt idx="1">
                  <c:v>Switzerland</c:v>
                </c:pt>
                <c:pt idx="2">
                  <c:v>Sweden</c:v>
                </c:pt>
                <c:pt idx="3">
                  <c:v>United Kingdom</c:v>
                </c:pt>
                <c:pt idx="4">
                  <c:v>Netherlands</c:v>
                </c:pt>
                <c:pt idx="5">
                  <c:v>France</c:v>
                </c:pt>
                <c:pt idx="6">
                  <c:v>Portugal</c:v>
                </c:pt>
                <c:pt idx="7">
                  <c:v>Spain</c:v>
                </c:pt>
                <c:pt idx="8">
                  <c:v>Germany</c:v>
                </c:pt>
                <c:pt idx="9">
                  <c:v>Luxembourg</c:v>
                </c:pt>
                <c:pt idx="10">
                  <c:v>Ireland</c:v>
                </c:pt>
                <c:pt idx="11">
                  <c:v>Belgium</c:v>
                </c:pt>
                <c:pt idx="12">
                  <c:v>Italy</c:v>
                </c:pt>
                <c:pt idx="13">
                  <c:v>Austria</c:v>
                </c:pt>
                <c:pt idx="14">
                  <c:v>Slovenia</c:v>
                </c:pt>
                <c:pt idx="15">
                  <c:v>Croatia</c:v>
                </c:pt>
                <c:pt idx="16">
                  <c:v>Czech Republic</c:v>
                </c:pt>
                <c:pt idx="17">
                  <c:v>Macedonia (TFYR)</c:v>
                </c:pt>
                <c:pt idx="18">
                  <c:v>Romania</c:v>
                </c:pt>
                <c:pt idx="19">
                  <c:v>Finland</c:v>
                </c:pt>
                <c:pt idx="20">
                  <c:v>Armenia</c:v>
                </c:pt>
                <c:pt idx="21">
                  <c:v>Georgia</c:v>
                </c:pt>
                <c:pt idx="22">
                  <c:v>Belarus</c:v>
                </c:pt>
                <c:pt idx="23">
                  <c:v>Montenegro</c:v>
                </c:pt>
                <c:pt idx="24">
                  <c:v>Russia</c:v>
                </c:pt>
                <c:pt idx="25">
                  <c:v>Kazakhstan</c:v>
                </c:pt>
                <c:pt idx="26">
                  <c:v>Bulgaria</c:v>
                </c:pt>
                <c:pt idx="27">
                  <c:v>Kyrgyzstan</c:v>
                </c:pt>
                <c:pt idx="28">
                  <c:v>Ukraine</c:v>
                </c:pt>
                <c:pt idx="29">
                  <c:v>Azerbaijan</c:v>
                </c:pt>
                <c:pt idx="30">
                  <c:v>Lithuania</c:v>
                </c:pt>
                <c:pt idx="31">
                  <c:v>Moldova</c:v>
                </c:pt>
                <c:pt idx="32">
                  <c:v>Greece</c:v>
                </c:pt>
                <c:pt idx="33">
                  <c:v>Albania</c:v>
                </c:pt>
              </c:strCache>
            </c:strRef>
          </c:cat>
          <c:val>
            <c:numRef>
              <c:f>'VS of all PLHIV'!$F$4:$F$37</c:f>
              <c:numCache>
                <c:formatCode>0%</c:formatCode>
                <c:ptCount val="34"/>
                <c:pt idx="0">
                  <c:v>0.8666666666666667</c:v>
                </c:pt>
                <c:pt idx="1">
                  <c:v>0.83734939759036142</c:v>
                </c:pt>
                <c:pt idx="2">
                  <c:v>0.83293269230769229</c:v>
                </c:pt>
                <c:pt idx="3">
                  <c:v>0.8200575815738963</c:v>
                </c:pt>
                <c:pt idx="4">
                  <c:v>0.7676855895196506</c:v>
                </c:pt>
                <c:pt idx="5">
                  <c:v>0.7445721583652618</c:v>
                </c:pt>
                <c:pt idx="6">
                  <c:v>0.71888395492697454</c:v>
                </c:pt>
                <c:pt idx="7">
                  <c:v>0.70547945205479456</c:v>
                </c:pt>
                <c:pt idx="8">
                  <c:v>0.7036199095022625</c:v>
                </c:pt>
                <c:pt idx="9">
                  <c:v>0.69472710453283992</c:v>
                </c:pt>
                <c:pt idx="10">
                  <c:v>0.69201943095072871</c:v>
                </c:pt>
                <c:pt idx="11">
                  <c:v>0.68018978569143829</c:v>
                </c:pt>
                <c:pt idx="12">
                  <c:v>0.66923076923076918</c:v>
                </c:pt>
                <c:pt idx="13">
                  <c:v>0.62893258426966292</c:v>
                </c:pt>
                <c:pt idx="14">
                  <c:v>0.53698074974670718</c:v>
                </c:pt>
                <c:pt idx="15">
                  <c:v>0.53620352250489234</c:v>
                </c:pt>
                <c:pt idx="16">
                  <c:v>0.51393188854489169</c:v>
                </c:pt>
                <c:pt idx="17">
                  <c:v>0.49869451697127937</c:v>
                </c:pt>
                <c:pt idx="18">
                  <c:v>0.49464705882352938</c:v>
                </c:pt>
                <c:pt idx="19">
                  <c:v>0.48865979381443297</c:v>
                </c:pt>
                <c:pt idx="20">
                  <c:v>0.36176470588235293</c:v>
                </c:pt>
                <c:pt idx="21">
                  <c:v>0.32219047619047619</c:v>
                </c:pt>
                <c:pt idx="22">
                  <c:v>0.27767993874425728</c:v>
                </c:pt>
                <c:pt idx="23">
                  <c:v>0.27688787185354691</c:v>
                </c:pt>
                <c:pt idx="24">
                  <c:v>0.27207230665231213</c:v>
                </c:pt>
                <c:pt idx="25">
                  <c:v>0.24376923076923077</c:v>
                </c:pt>
                <c:pt idx="26">
                  <c:v>0.24074074074074073</c:v>
                </c:pt>
                <c:pt idx="27">
                  <c:v>0.23470588235294118</c:v>
                </c:pt>
                <c:pt idx="28">
                  <c:v>0.23364754098360654</c:v>
                </c:pt>
                <c:pt idx="29">
                  <c:v>0.22216668749219043</c:v>
                </c:pt>
                <c:pt idx="30">
                  <c:v>0.22057225642883013</c:v>
                </c:pt>
                <c:pt idx="31">
                  <c:v>0.21966693100713719</c:v>
                </c:pt>
                <c:pt idx="32">
                  <c:v>0.19567712318286151</c:v>
                </c:pt>
                <c:pt idx="33">
                  <c:v>5.9230769230769233E-2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B67A-4F8E-B179-88DA9A47E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639765232"/>
        <c:axId val="639763920"/>
      </c:barChart>
      <c:catAx>
        <c:axId val="6397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39763920"/>
        <c:crosses val="autoZero"/>
        <c:auto val="1"/>
        <c:lblAlgn val="ctr"/>
        <c:lblOffset val="100"/>
        <c:noMultiLvlLbl val="0"/>
      </c:catAx>
      <c:valAx>
        <c:axId val="6397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3976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'90-90-90 WCE'!$C$4:$C$5</c:f>
              <c:strCache>
                <c:ptCount val="2"/>
                <c:pt idx="1">
                  <c:v>Full region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WCE'!$C$6:$C$9</c:f>
              <c:numCache>
                <c:formatCode>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0.5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BFF-9108-D9A90A410E1B}"/>
            </c:ext>
          </c:extLst>
        </c:ser>
        <c:ser>
          <c:idx val="1"/>
          <c:order val="1"/>
          <c:tx>
            <c:strRef>
              <c:f>'90-90-90 WCE'!$D$4:$D$5</c:f>
              <c:strCache>
                <c:ptCount val="2"/>
                <c:pt idx="1">
                  <c:v>West</c:v>
                </c:pt>
              </c:strCache>
            </c:strRef>
          </c:tx>
          <c:spPr>
            <a:solidFill>
              <a:srgbClr val="33339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WCE'!$D$6:$D$9</c:f>
              <c:numCache>
                <c:formatCode>0%</c:formatCode>
                <c:ptCount val="4"/>
                <c:pt idx="0">
                  <c:v>1</c:v>
                </c:pt>
                <c:pt idx="1">
                  <c:v>0.86</c:v>
                </c:pt>
                <c:pt idx="2">
                  <c:v>0.78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9-4BFF-9108-D9A90A410E1B}"/>
            </c:ext>
          </c:extLst>
        </c:ser>
        <c:ser>
          <c:idx val="2"/>
          <c:order val="2"/>
          <c:tx>
            <c:strRef>
              <c:f>'90-90-90 WCE'!$E$4:$E$5</c:f>
              <c:strCache>
                <c:ptCount val="2"/>
                <c:pt idx="1">
                  <c:v>Centre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WCE'!$E$6:$E$9</c:f>
              <c:numCache>
                <c:formatCode>0%</c:formatCode>
                <c:ptCount val="4"/>
                <c:pt idx="0">
                  <c:v>1</c:v>
                </c:pt>
                <c:pt idx="1">
                  <c:v>0.83</c:v>
                </c:pt>
                <c:pt idx="2">
                  <c:v>0.61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9-4BFF-9108-D9A90A410E1B}"/>
            </c:ext>
          </c:extLst>
        </c:ser>
        <c:ser>
          <c:idx val="3"/>
          <c:order val="3"/>
          <c:tx>
            <c:strRef>
              <c:f>'90-90-90 WCE'!$F$4:$F$5</c:f>
              <c:strCache>
                <c:ptCount val="2"/>
                <c:pt idx="1">
                  <c:v>East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A9-4BFF-9108-D9A90A410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WCE'!$F$6:$F$9</c:f>
              <c:numCache>
                <c:formatCode>0%</c:formatCode>
                <c:ptCount val="4"/>
                <c:pt idx="0">
                  <c:v>1</c:v>
                </c:pt>
                <c:pt idx="1">
                  <c:v>0.76</c:v>
                </c:pt>
                <c:pt idx="2">
                  <c:v>0.34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9-4BFF-9108-D9A90A410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-21"/>
        <c:axId val="459881272"/>
        <c:axId val="459875040"/>
      </c:barChart>
      <c:catAx>
        <c:axId val="45988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75040"/>
        <c:crosses val="autoZero"/>
        <c:auto val="1"/>
        <c:lblAlgn val="ctr"/>
        <c:lblOffset val="100"/>
        <c:noMultiLvlLbl val="0"/>
      </c:catAx>
      <c:valAx>
        <c:axId val="459875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988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0.04167</cdr:x>
      <cdr:y>0.10082</cdr:y>
    </cdr:from>
    <cdr:to>
      <cdr:x>0.97741</cdr:x>
      <cdr:y>0.10282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336495" y="504402"/>
          <a:ext cx="7556609" cy="1003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586" cy="3413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094" y="1"/>
            <a:ext cx="4307586" cy="3413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81C01-32D1-4CF7-8F15-8F4AB8AAFCDE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7420"/>
            <a:ext cx="4307586" cy="3413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094" y="6467420"/>
            <a:ext cx="4307586" cy="3413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6F2A-7270-4109-B078-464149AA8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21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3" cy="34162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2" y="0"/>
            <a:ext cx="4307733" cy="34162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E305851-D2B8-4E4F-B093-918206288BC3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39" cy="2680960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7168"/>
            <a:ext cx="4307733" cy="34162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2" y="6467168"/>
            <a:ext cx="4307733" cy="34162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3EC87F-66E6-4463-AF0F-51C5BB6FF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9EE2C-3720-4614-A0C6-891F8536AA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16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smtClean="0">
                <a:latin typeface="Calibri" panose="020F0502020204030204" pitchFamily="34" charset="0"/>
              </a:rPr>
              <a:t>While the </a:t>
            </a:r>
            <a:r>
              <a:rPr lang="en-GB" sz="1200" b="1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Western</a:t>
            </a:r>
            <a:r>
              <a:rPr lang="en-GB" sz="1200" kern="0" dirty="0" smtClean="0">
                <a:latin typeface="Calibri" panose="020F0502020204030204" pitchFamily="34" charset="0"/>
              </a:rPr>
              <a:t> part of the region is closing in on reaching the 90-90-90 targets, the </a:t>
            </a:r>
            <a:r>
              <a:rPr lang="en-GB" sz="1200" b="1" kern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Central</a:t>
            </a:r>
            <a:r>
              <a:rPr lang="en-GB" sz="1200" kern="0" dirty="0" smtClean="0">
                <a:latin typeface="Calibri" panose="020F0502020204030204" pitchFamily="34" charset="0"/>
              </a:rPr>
              <a:t> and </a:t>
            </a:r>
            <a:r>
              <a:rPr lang="en-GB" sz="1200" b="1" kern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Eastern</a:t>
            </a:r>
            <a:r>
              <a:rPr lang="en-GB" sz="1200" kern="0" dirty="0" smtClean="0">
                <a:latin typeface="Calibri" panose="020F0502020204030204" pitchFamily="34" charset="0"/>
              </a:rPr>
              <a:t> parts are lagging behind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alibri" panose="020F0502020204030204" pitchFamily="34" charset="0"/>
              </a:rPr>
              <a:t>Significant variation along all steps of the continuum between and within the sub-regions of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Calibri" panose="020F0502020204030204" pitchFamily="34" charset="0"/>
              </a:rPr>
              <a:t>For EU/EEA:   86-90-91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C87F-66E6-4463-AF0F-51C5BB6FF2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5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3781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13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733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48714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24354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1510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8862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75117701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5505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60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40268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247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94991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0407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0351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64223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51839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48584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6791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9537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7440313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4750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9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273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94901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192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1899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1079500"/>
            <a:ext cx="4187825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5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0111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448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467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9091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76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607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9" y="142877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1" y="142877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0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26287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8613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3000">
                <a:latin typeface="Tahoma" pitchFamily="34" charset="0"/>
                <a:cs typeface="Tahoma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553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01480" y="6455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fld id="{82D1E495-F2A6-405F-AF75-1D2008F3F3B4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0000" y="648000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fld id="{65636429-E36F-4636-A583-8A490F0AADAA}" type="slidenum">
              <a:rPr lang="en-GB" sz="1500" smtClean="0">
                <a:solidFill>
                  <a:srgbClr val="000000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</a:pPr>
              <a:t>‹#›</a:t>
            </a:fld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4896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324000" y="1079640"/>
            <a:ext cx="8526240" cy="5162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9545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852624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649895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108609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28826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ubTitle"/>
          </p:nvPr>
        </p:nvSpPr>
        <p:spPr>
          <a:xfrm>
            <a:off x="324000" y="142920"/>
            <a:ext cx="8229240" cy="381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3060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24000" y="37760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6006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0484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51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4692960" y="37760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04030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324000" y="3776040"/>
            <a:ext cx="852624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162936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852624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324000" y="3776040"/>
            <a:ext cx="852624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421188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92960" y="10796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4692960" y="37760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324000" y="3776040"/>
            <a:ext cx="416052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08080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3206880" y="10796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6090120" y="10796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6090120" y="37760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8" name="PlaceHolder 6"/>
          <p:cNvSpPr>
            <a:spLocks noGrp="1"/>
          </p:cNvSpPr>
          <p:nvPr>
            <p:ph type="body"/>
          </p:nvPr>
        </p:nvSpPr>
        <p:spPr>
          <a:xfrm>
            <a:off x="3206880" y="37760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9" name="PlaceHolder 7"/>
          <p:cNvSpPr>
            <a:spLocks noGrp="1"/>
          </p:cNvSpPr>
          <p:nvPr>
            <p:ph type="body"/>
          </p:nvPr>
        </p:nvSpPr>
        <p:spPr>
          <a:xfrm>
            <a:off x="324000" y="3776040"/>
            <a:ext cx="2745360" cy="246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70844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8798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4333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433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0796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1079500"/>
            <a:ext cx="4187825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4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0722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39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065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3124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2864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2895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442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9" y="142877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1" y="142877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739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861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Tahoma" pitchFamily="34" charset="0"/>
                <a:cs typeface="Tahoma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4407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700838" y="64547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Aft>
                <a:spcPct val="30000"/>
              </a:spcAft>
              <a:defRPr sz="900">
                <a:solidFill>
                  <a:srgbClr val="FFFFFF"/>
                </a:solidFill>
                <a:latin typeface="Tahom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defRPr/>
            </a:pPr>
            <a:fld id="{EFDA03C0-6395-4641-9777-C8277F5E5711}" type="slidenum">
              <a:rPr lang="en-GB"/>
              <a:pPr eaLnBrk="0" fontAlgn="base" hangingPunct="0">
                <a:spcBef>
                  <a:spcPct val="0"/>
                </a:spcBef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997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0538" y="6480175"/>
            <a:ext cx="2133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ct val="30000"/>
              </a:spcAft>
              <a:defRPr sz="1500">
                <a:solidFill>
                  <a:srgbClr val="000000"/>
                </a:solidFill>
                <a:latin typeface="Tahom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defRPr/>
            </a:pPr>
            <a:fld id="{86FCA546-8946-4874-A621-A927513DD5D9}" type="slidenum">
              <a:rPr lang="en-GB"/>
              <a:pPr eaLnBrk="0" fontAlgn="base" hangingPunct="0">
                <a:spcBef>
                  <a:spcPct val="0"/>
                </a:spcBef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72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51576687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sp>
        <p:nvSpPr>
          <p:cNvPr id="72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27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471479" y="229144"/>
            <a:ext cx="1474059" cy="459051"/>
            <a:chOff x="5130570" y="323655"/>
            <a:chExt cx="3926637" cy="1136650"/>
          </a:xfrm>
        </p:grpSpPr>
        <p:pic>
          <p:nvPicPr>
            <p:cNvPr id="6" name="Picture 12"/>
            <p:cNvPicPr>
              <a:picLocks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5130570" y="32365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7" name="Picture 6" descr="EURO-WH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525725" y="380185"/>
              <a:ext cx="253148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54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1F1C1-6E75-4B36-8E66-5084B55E39E0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F77C2-963E-4FE1-978F-09FE9C826189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2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C1831E-993B-457B-A26C-77AED5362846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8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E46C6C-67BE-45C7-AA09-609BE2ADD136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40F4D-D315-43A1-BB21-027D87A1198D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48CD3-7D44-486F-BDAD-61FDACEB6F86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F598D7-3762-440D-B363-17ED82F43BCA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0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DAF94-3528-4D0D-97D1-86FB6384AB34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2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ADF9E2-B620-4970-8D59-A887DEAAC2DB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4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2528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B6BBC4-3C23-45DA-86F3-CEDD95BCCF00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5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26164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8358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263199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9110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218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0965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710450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840099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7681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808641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02061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051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3884537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047406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999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4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471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258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091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49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275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85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607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967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701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112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5072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117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913504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9668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380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88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619753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2951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939881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728371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9787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2117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2867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902514693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92292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9144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87" y="3598863"/>
            <a:ext cx="5565778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87" y="4318000"/>
            <a:ext cx="556577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00" y="6480001"/>
            <a:ext cx="1917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0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4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19495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4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2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93379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8240CE-951E-42F2-9C16-0AE8E27242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8637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40DD81-BE79-43C9-BD15-CF49EB9C0D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79630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1079500"/>
            <a:ext cx="4187825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BDAC22-8779-4EA2-A415-DF63820404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0774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46D0C8-AD37-4A7B-BEE0-C2E3A0A60C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2793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6C1B83-2E7E-4D57-97B3-E618DF1704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15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C8DD9-1578-41BD-8002-0498CCAFD1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0027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0CB2BC-19DF-4465-B4BC-1841186155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36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7157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6667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4177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23378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703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29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340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74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59342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30569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1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02152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701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3513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893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4604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6573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7567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1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352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714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58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691608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824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3646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305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075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3010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75" indent="-2698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75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38" indent="-271463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38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35051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531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1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06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9244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039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419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2533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7998718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9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5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709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8446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852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2014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156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35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664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9358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75859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4033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34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4259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983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708678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212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251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419180-DC32-4172-BCB4-54E89D24C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84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C2DFEC-7296-45BB-B9F4-60F71579F0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967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F12BC3-4632-4B58-8035-8A2330D93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55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307C0-4B0E-4D7D-8FE9-5284C4B18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63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B5333E-FD63-4474-82FE-948EF48DD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5914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8EB965-8E6D-4D70-A80E-E27DC488B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70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60016-6FDB-4053-B566-6BF5A5CDA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80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09255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59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98640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4305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7411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3631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97078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3201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825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83666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7762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8421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1185794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0866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9481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2738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1209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0372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41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23074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2379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6789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6561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27217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8112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8847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058999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277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14204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557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5810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62572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2473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4537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6487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05382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70986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4337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0887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5040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078305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1336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42875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889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0975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802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248953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2443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9897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8120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2846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6958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4326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image" Target="../media/image7.png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15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4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7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7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8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resentation_Template_Innerpage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26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anose="020B0604030504040204" pitchFamily="34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1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4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16" cstate="print"/>
          <a:srcRect t="45416"/>
          <a:stretch>
            <a:fillRect/>
          </a:stretch>
        </p:blipFill>
        <p:spPr bwMode="auto">
          <a:xfrm>
            <a:off x="0" y="3114677"/>
            <a:ext cx="9144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1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7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2406" indent="-202406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5781" indent="-198835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1800">
          <a:solidFill>
            <a:schemeClr val="tx1"/>
          </a:solidFill>
          <a:latin typeface="+mn-lt"/>
        </a:defRPr>
      </a:lvl2pPr>
      <a:lvl3pPr marL="863204" indent="-1714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9"/>
          <p:cNvPicPr/>
          <p:nvPr/>
        </p:nvPicPr>
        <p:blipFill>
          <a:blip r:embed="rId15"/>
          <a:srcRect t="45417"/>
          <a:stretch/>
        </p:blipFill>
        <p:spPr>
          <a:xfrm>
            <a:off x="0" y="3114720"/>
            <a:ext cx="9143640" cy="3742920"/>
          </a:xfrm>
          <a:prstGeom prst="rect">
            <a:avLst/>
          </a:prstGeom>
          <a:ln>
            <a:noFill/>
          </a:ln>
        </p:spPr>
      </p:pic>
      <p:pic>
        <p:nvPicPr>
          <p:cNvPr id="331" name="Picture 10"/>
          <p:cNvPicPr/>
          <p:nvPr/>
        </p:nvPicPr>
        <p:blipFill>
          <a:blip r:embed="rId16">
            <a:lum bright="-6000"/>
          </a:blip>
          <a:stretch/>
        </p:blipFill>
        <p:spPr>
          <a:xfrm>
            <a:off x="8096400" y="108000"/>
            <a:ext cx="882360" cy="793440"/>
          </a:xfrm>
          <a:prstGeom prst="rect">
            <a:avLst/>
          </a:prstGeom>
          <a:ln>
            <a:noFill/>
          </a:ln>
        </p:spPr>
      </p:pic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24000" y="142920"/>
            <a:ext cx="8229240" cy="821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100" b="1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24000" y="1079640"/>
            <a:ext cx="8526240" cy="5162040"/>
          </a:xfrm>
          <a:prstGeom prst="rect">
            <a:avLst/>
          </a:prstGeom>
        </p:spPr>
        <p:txBody>
          <a:bodyPr lIns="0" tIns="0" rIns="0" bIns="0"/>
          <a:lstStyle/>
          <a:p>
            <a:pPr marL="202320" indent="-201960">
              <a:lnSpc>
                <a:spcPct val="100000"/>
              </a:lnSpc>
              <a:spcAft>
                <a:spcPts val="45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text styles</a:t>
            </a:r>
          </a:p>
          <a:p>
            <a:pPr marL="535680" lvl="1" indent="-198360">
              <a:lnSpc>
                <a:spcPct val="100000"/>
              </a:lnSpc>
              <a:spcAft>
                <a:spcPts val="451"/>
              </a:spcAft>
              <a:buClr>
                <a:srgbClr val="000000"/>
              </a:buClr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</a:p>
          <a:p>
            <a:pPr marL="1542960" lvl="4" indent="-17100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tarSymbol"/>
              <a:buChar char="»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9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400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resentation_Template_Innerpage_ne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/>
          <p:cNvPicPr>
            <a:picLocks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07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1613" indent="-2016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8438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2pPr>
      <a:lvl3pPr marL="862013" indent="-171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8" name="Picture 2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sp>
        <p:nvSpPr>
          <p:cNvPr id="726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7308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43C23F-E2D8-4FCC-BEEB-300BE5BCE6F5}" type="slidenum">
              <a:rPr lang="en-GB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411130" y="255837"/>
            <a:ext cx="1474059" cy="459051"/>
            <a:chOff x="5130570" y="323655"/>
            <a:chExt cx="3926637" cy="1136650"/>
          </a:xfrm>
        </p:grpSpPr>
        <p:pic>
          <p:nvPicPr>
            <p:cNvPr id="16" name="Picture 12"/>
            <p:cNvPicPr>
              <a:picLocks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5130570" y="32365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7" name="Picture 16" descr="EURO-WHO.png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6525725" y="380185"/>
              <a:ext cx="253148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2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Presentation_Template_Innerpage_n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42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4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12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142891"/>
            <a:ext cx="773877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3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esentation_Template_Innerpage_ne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6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6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066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4E135DCA-F31B-40FF-A109-2CBC3FFB2C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5366" name="Picture 10"/>
          <p:cNvPicPr>
            <a:picLocks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57163"/>
            <a:ext cx="882254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2406" indent="-202406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5781" indent="-19883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1800">
          <a:solidFill>
            <a:schemeClr val="tx1"/>
          </a:solidFill>
          <a:latin typeface="+mn-lt"/>
        </a:defRPr>
      </a:lvl2pPr>
      <a:lvl3pPr marL="863204" indent="-171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19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164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69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8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GB" smtClean="0"/>
          </a:p>
        </p:txBody>
      </p:sp>
      <p:sp>
        <p:nvSpPr>
          <p:cNvPr id="6" name="TextBox 5"/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4B58C34-7CB8-4B9F-B831-95A95402F6E0}" type="slidenum">
              <a:rPr lang="en-GB" sz="1200">
                <a:solidFill>
                  <a:schemeClr val="bg1"/>
                </a:solidFill>
                <a:cs typeface="+mn-cs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28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57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8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sentation_Template_Innerpage_ne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8BD1D-4625-4135-A316-B39848906BD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9222" name="Picture 10"/>
          <p:cNvPicPr>
            <a:picLocks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57163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2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78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40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80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" y="34010"/>
            <a:ext cx="9195115" cy="68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90" y="142877"/>
            <a:ext cx="7788184" cy="822325"/>
          </a:xfrm>
        </p:spPr>
        <p:txBody>
          <a:bodyPr/>
          <a:lstStyle/>
          <a:p>
            <a:r>
              <a:rPr lang="en-GB" sz="2700" dirty="0">
                <a:latin typeface="Calibri" panose="020F0502020204030204" pitchFamily="34" charset="0"/>
              </a:rPr>
              <a:t>Implementation of </a:t>
            </a:r>
            <a:r>
              <a:rPr lang="en-GB" sz="2700" dirty="0" smtClean="0">
                <a:latin typeface="Calibri" panose="020F0502020204030204" pitchFamily="34" charset="0"/>
              </a:rPr>
              <a:t>community-based testing by trained medical staff </a:t>
            </a:r>
            <a:r>
              <a:rPr lang="en-GB" sz="2700" dirty="0">
                <a:latin typeface="Calibri" panose="020F0502020204030204" pitchFamily="34" charset="0"/>
              </a:rPr>
              <a:t>in Europe and Central Asia, 2018 </a:t>
            </a:r>
            <a:endParaRPr lang="en-GB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11479" y="1191411"/>
            <a:ext cx="7732521" cy="4963886"/>
            <a:chOff x="1411479" y="1191411"/>
            <a:chExt cx="7732521" cy="49638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6" t="11285" r="816" b="16873"/>
            <a:stretch/>
          </p:blipFill>
          <p:spPr>
            <a:xfrm>
              <a:off x="1411479" y="1191411"/>
              <a:ext cx="7732521" cy="49638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1" t="77786" r="95479" b="15638"/>
            <a:stretch/>
          </p:blipFill>
          <p:spPr>
            <a:xfrm>
              <a:off x="4063657" y="5626901"/>
              <a:ext cx="190830" cy="18287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 bwMode="auto">
          <a:xfrm>
            <a:off x="1254034" y="1071154"/>
            <a:ext cx="888275" cy="8360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03120" y="4990011"/>
            <a:ext cx="333937" cy="531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0" r="74855" b="69810"/>
          <a:stretch/>
        </p:blipFill>
        <p:spPr>
          <a:xfrm>
            <a:off x="57877" y="3931919"/>
            <a:ext cx="2430648" cy="15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22870" cy="822325"/>
          </a:xfrm>
        </p:spPr>
        <p:txBody>
          <a:bodyPr/>
          <a:lstStyle/>
          <a:p>
            <a:r>
              <a:rPr lang="en-GB" sz="2700" dirty="0">
                <a:latin typeface="Calibri" panose="020F0502020204030204" pitchFamily="34" charset="0"/>
              </a:rPr>
              <a:t>Implementation of community-based testing by </a:t>
            </a:r>
            <a:r>
              <a:rPr lang="en-GB" sz="2700" dirty="0" smtClean="0">
                <a:latin typeface="Calibri" panose="020F0502020204030204" pitchFamily="34" charset="0"/>
              </a:rPr>
              <a:t>lay providers in </a:t>
            </a:r>
            <a:r>
              <a:rPr lang="en-GB" sz="2700" dirty="0">
                <a:latin typeface="Calibri" panose="020F0502020204030204" pitchFamily="34" charset="0"/>
              </a:rPr>
              <a:t>Europe and Central Asia, 2018 </a:t>
            </a:r>
            <a:endParaRPr lang="en-GB" sz="27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103120" y="4990011"/>
            <a:ext cx="333937" cy="531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4846" y="965202"/>
            <a:ext cx="666206" cy="9942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6506950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r="75071" b="69702"/>
          <a:stretch/>
        </p:blipFill>
        <p:spPr>
          <a:xfrm>
            <a:off x="84909" y="4128102"/>
            <a:ext cx="2253342" cy="13911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881052" y="5094514"/>
            <a:ext cx="556005" cy="4247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1024864"/>
            <a:ext cx="8686800" cy="5192156"/>
            <a:chOff x="457200" y="1024864"/>
            <a:chExt cx="8686800" cy="5192156"/>
          </a:xfrm>
        </p:grpSpPr>
        <p:grpSp>
          <p:nvGrpSpPr>
            <p:cNvPr id="5" name="Group 4"/>
            <p:cNvGrpSpPr/>
            <p:nvPr/>
          </p:nvGrpSpPr>
          <p:grpSpPr>
            <a:xfrm>
              <a:off x="1358537" y="1150289"/>
              <a:ext cx="7785463" cy="5066731"/>
              <a:chOff x="1358537" y="1150289"/>
              <a:chExt cx="7785463" cy="506673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44" t="11045" r="794" b="16555"/>
              <a:stretch/>
            </p:blipFill>
            <p:spPr>
              <a:xfrm>
                <a:off x="1358537" y="1150289"/>
                <a:ext cx="7785463" cy="506673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20" t="77909" r="95107" b="15153"/>
              <a:stretch/>
            </p:blipFill>
            <p:spPr>
              <a:xfrm>
                <a:off x="3985237" y="5630695"/>
                <a:ext cx="200048" cy="191351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457200" y="1024864"/>
              <a:ext cx="2335095" cy="9345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Countries that collect data to monitor HIV testing interventions </a:t>
            </a:r>
            <a:r>
              <a:rPr lang="en-GB" dirty="0" smtClean="0"/>
              <a:t>(n=50), 2018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87071" y="1178671"/>
            <a:ext cx="8503158" cy="4870770"/>
            <a:chOff x="187071" y="1178671"/>
            <a:chExt cx="8503158" cy="487077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5553488"/>
                </p:ext>
              </p:extLst>
            </p:nvPr>
          </p:nvGraphicFramePr>
          <p:xfrm>
            <a:off x="187071" y="1178671"/>
            <a:ext cx="8503158" cy="47322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613256" y="5772442"/>
              <a:ext cx="940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Percentage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7021" y="6516883"/>
            <a:ext cx="846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Source: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Dublin Declaration Monitoring Country reports, 2018 –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preliminary analysis .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06" y="164646"/>
            <a:ext cx="7866349" cy="822325"/>
          </a:xfrm>
        </p:spPr>
        <p:txBody>
          <a:bodyPr/>
          <a:lstStyle/>
          <a:p>
            <a:r>
              <a:rPr lang="en-GB" dirty="0"/>
              <a:t>In the last two years, what has your country done to address barriers to testing? (n= 50), 2018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06096"/>
              </p:ext>
            </p:extLst>
          </p:nvPr>
        </p:nvGraphicFramePr>
        <p:xfrm>
          <a:off x="1" y="1531869"/>
          <a:ext cx="9143999" cy="46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94256" y="5641813"/>
            <a:ext cx="940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Percentage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158" y="6516884"/>
            <a:ext cx="846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Source: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Dublin Declaration Monitoring Country reports, 2018 –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preliminary analysis .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6" name="TextBox 5"/>
          <p:cNvSpPr txBox="1"/>
          <p:nvPr/>
        </p:nvSpPr>
        <p:spPr>
          <a:xfrm>
            <a:off x="2332615" y="2492774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>
                <a:latin typeface="Calibri" panose="020F0502020204030204" pitchFamily="34" charset="0"/>
              </a:rPr>
              <a:t>Progress toward achieving the second 90: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b="0" dirty="0">
                <a:latin typeface="Calibri" panose="020F0502020204030204" pitchFamily="34" charset="0"/>
              </a:rPr>
              <a:t>Target 2: 90% of those diagnosed on ART </a:t>
            </a: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(n=40)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401721"/>
              </p:ext>
            </p:extLst>
          </p:nvPr>
        </p:nvGraphicFramePr>
        <p:xfrm>
          <a:off x="323850" y="1280161"/>
          <a:ext cx="8075567" cy="500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 flipV="1">
            <a:off x="735960" y="3460469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735960" y="2434599"/>
            <a:ext cx="7556609" cy="1506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ounded Rectangle 12"/>
          <p:cNvSpPr>
            <a:spLocks/>
          </p:cNvSpPr>
          <p:nvPr/>
        </p:nvSpPr>
        <p:spPr>
          <a:xfrm>
            <a:off x="8165211" y="2330199"/>
            <a:ext cx="939600" cy="2088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73%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735960" y="1784563"/>
            <a:ext cx="7556609" cy="1506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>
            <a:spLocks/>
          </p:cNvSpPr>
          <p:nvPr/>
        </p:nvSpPr>
        <p:spPr>
          <a:xfrm>
            <a:off x="8180856" y="1676794"/>
            <a:ext cx="939600" cy="208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8204400" y="3356069"/>
            <a:ext cx="939600" cy="20880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46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090" y="6476265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3697937" y="1566084"/>
            <a:ext cx="1164209" cy="15359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6269208" y="1457159"/>
            <a:ext cx="1716552" cy="2393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7" name="TextBox 6"/>
          <p:cNvSpPr txBox="1"/>
          <p:nvPr/>
        </p:nvSpPr>
        <p:spPr>
          <a:xfrm>
            <a:off x="4372622" y="2492773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</a:rPr>
              <a:t>Progress toward achieving the </a:t>
            </a:r>
            <a:r>
              <a:rPr lang="en-GB" sz="3600" dirty="0" smtClean="0">
                <a:latin typeface="Calibri" panose="020F0502020204030204" pitchFamily="34" charset="0"/>
              </a:rPr>
              <a:t>third 90</a:t>
            </a:r>
            <a:r>
              <a:rPr lang="en-GB" sz="3600" dirty="0">
                <a:latin typeface="Calibri" panose="020F0502020204030204" pitchFamily="34" charset="0"/>
              </a:rPr>
              <a:t>: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2600" b="0" dirty="0" smtClean="0">
                <a:latin typeface="Calibri" panose="020F0502020204030204" pitchFamily="34" charset="0"/>
              </a:rPr>
              <a:t>Target 3: </a:t>
            </a:r>
            <a:r>
              <a:rPr lang="en-GB" sz="26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</a:t>
            </a:r>
            <a:r>
              <a:rPr lang="en-GB" sz="2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those on ART virally suppressed (</a:t>
            </a:r>
            <a:r>
              <a:rPr lang="en-GB" sz="26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n=35)</a:t>
            </a:r>
            <a:endParaRPr lang="en-GB" sz="2600" b="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96091" y="1358537"/>
          <a:ext cx="8003326" cy="491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827401" y="2337061"/>
            <a:ext cx="7556609" cy="1506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840464" y="2486851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ounded Rectangle 12"/>
          <p:cNvSpPr>
            <a:spLocks/>
          </p:cNvSpPr>
          <p:nvPr/>
        </p:nvSpPr>
        <p:spPr>
          <a:xfrm>
            <a:off x="8204400" y="2441461"/>
            <a:ext cx="939600" cy="20880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74%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853527" y="1784563"/>
            <a:ext cx="7476251" cy="14569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>
            <a:spLocks/>
          </p:cNvSpPr>
          <p:nvPr/>
        </p:nvSpPr>
        <p:spPr>
          <a:xfrm>
            <a:off x="8204400" y="1666729"/>
            <a:ext cx="939600" cy="208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noProof="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8204400" y="2203909"/>
            <a:ext cx="939600" cy="2088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501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/>
          </p:cNvSpPr>
          <p:nvPr/>
        </p:nvSpPr>
        <p:spPr>
          <a:xfrm>
            <a:off x="3697937" y="1566084"/>
            <a:ext cx="1164209" cy="15359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62086" y="1865604"/>
            <a:ext cx="7556609" cy="1003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ounded Rectangle 20"/>
          <p:cNvSpPr>
            <a:spLocks/>
          </p:cNvSpPr>
          <p:nvPr/>
        </p:nvSpPr>
        <p:spPr>
          <a:xfrm>
            <a:off x="5904757" y="1455588"/>
            <a:ext cx="1716552" cy="2393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</a:rPr>
              <a:t>Progress toward achieving the 90-90-90: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2600" b="0" dirty="0" smtClean="0">
                <a:latin typeface="Calibri" panose="020F0502020204030204" pitchFamily="34" charset="0"/>
              </a:rPr>
              <a:t>Overall target: </a:t>
            </a:r>
            <a:r>
              <a:rPr lang="en-GB" sz="2600" b="0" dirty="0">
                <a:latin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n-GB" sz="2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all PLHIV virally suppressed (</a:t>
            </a:r>
            <a:r>
              <a:rPr lang="en-GB" sz="26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n=34)</a:t>
            </a:r>
            <a:endParaRPr lang="en-GB" b="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23850" y="1175657"/>
          <a:ext cx="8101693" cy="508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762086" y="4257307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62086" y="3505756"/>
            <a:ext cx="7556609" cy="1506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/>
          <p:cNvSpPr>
            <a:spLocks/>
          </p:cNvSpPr>
          <p:nvPr/>
        </p:nvSpPr>
        <p:spPr>
          <a:xfrm>
            <a:off x="8203475" y="3372950"/>
            <a:ext cx="940525" cy="20752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762086" y="2411586"/>
            <a:ext cx="7556609" cy="1506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>
            <a:spLocks/>
          </p:cNvSpPr>
          <p:nvPr/>
        </p:nvSpPr>
        <p:spPr>
          <a:xfrm>
            <a:off x="8195857" y="4152907"/>
            <a:ext cx="939600" cy="20880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26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62086" y="2375567"/>
            <a:ext cx="7556609" cy="1003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16"/>
          <p:cNvSpPr>
            <a:spLocks/>
          </p:cNvSpPr>
          <p:nvPr/>
        </p:nvSpPr>
        <p:spPr>
          <a:xfrm>
            <a:off x="3668495" y="2136144"/>
            <a:ext cx="1164209" cy="15359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</a:t>
            </a:r>
            <a:r>
              <a:rPr lang="en-US" sz="11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73%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>
            <a:spLocks/>
          </p:cNvSpPr>
          <p:nvPr/>
        </p:nvSpPr>
        <p:spPr>
          <a:xfrm>
            <a:off x="6428589" y="1951096"/>
            <a:ext cx="1722580" cy="2135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lang="en-US" sz="1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43%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8194932" y="2280769"/>
            <a:ext cx="940525" cy="208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72%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Declaration of Interests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Employed by the </a:t>
            </a:r>
            <a:r>
              <a:rPr lang="en-GB" dirty="0"/>
              <a:t>European Centre for Disease Prevention and Control </a:t>
            </a:r>
            <a:r>
              <a:rPr lang="en-GB" dirty="0" smtClean="0"/>
              <a:t>(ECDC), Stockholm</a:t>
            </a:r>
          </a:p>
          <a:p>
            <a:endParaRPr lang="en-GB" dirty="0"/>
          </a:p>
          <a:p>
            <a:r>
              <a:rPr lang="en-GB" dirty="0" smtClean="0"/>
              <a:t>No other interests to disclose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2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611144"/>
              </p:ext>
            </p:extLst>
          </p:nvPr>
        </p:nvGraphicFramePr>
        <p:xfrm>
          <a:off x="323850" y="1254034"/>
          <a:ext cx="8344662" cy="495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20220" cy="822325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How close are we to reaching the 90-90-90 targets?</a:t>
            </a:r>
            <a:endParaRPr lang="en-GB" sz="3200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3407949" y="2195456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81829" y="1843770"/>
            <a:ext cx="554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90%</a:t>
            </a:r>
            <a:endParaRPr lang="en-GB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289745" y="2176099"/>
            <a:ext cx="55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81%</a:t>
            </a:r>
            <a:endParaRPr lang="en-GB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2"/>
          <p:cNvCxnSpPr>
            <a:cxnSpLocks noChangeShapeType="1"/>
          </p:cNvCxnSpPr>
          <p:nvPr/>
        </p:nvCxnSpPr>
        <p:spPr bwMode="auto">
          <a:xfrm>
            <a:off x="5286261" y="2549967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206501" y="2529015"/>
            <a:ext cx="564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73%</a:t>
            </a:r>
            <a:endParaRPr lang="en-GB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2"/>
          <p:cNvCxnSpPr>
            <a:cxnSpLocks noChangeShapeType="1"/>
          </p:cNvCxnSpPr>
          <p:nvPr/>
        </p:nvCxnSpPr>
        <p:spPr bwMode="auto">
          <a:xfrm>
            <a:off x="7255275" y="2863694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350535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9857" y="1128631"/>
            <a:ext cx="555783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  <a:p>
            <a:pPr algn="ctr"/>
            <a:r>
              <a:rPr lang="en-GB" sz="3200" b="1" dirty="0">
                <a:solidFill>
                  <a:srgbClr val="333333"/>
                </a:solidFill>
                <a:latin typeface="Calibri" panose="020F0502020204030204" pitchFamily="34" charset="0"/>
                <a:ea typeface="+mj-ea"/>
                <a:cs typeface="Tahoma" pitchFamily="34" charset="0"/>
              </a:rPr>
              <a:t>EU/EEA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marL="342900" indent="-342900" algn="ctr">
              <a:buAutoNum type="arabicPlain" startAt="86"/>
            </a:pPr>
            <a:r>
              <a:rPr lang="en-GB" sz="2600" b="1" dirty="0" smtClean="0">
                <a:solidFill>
                  <a:srgbClr val="FF0000"/>
                </a:solidFill>
              </a:rPr>
              <a:t>                 90	             91 </a:t>
            </a:r>
          </a:p>
          <a:p>
            <a:pPr algn="ctr"/>
            <a:endParaRPr lang="en-GB" sz="2400" b="1" dirty="0">
              <a:solidFill>
                <a:srgbClr val="FF0000"/>
              </a:solidFill>
            </a:endParaRPr>
          </a:p>
          <a:p>
            <a:pPr algn="ctr"/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endParaRPr lang="en-GB" sz="24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en-GB" sz="1600" i="1" dirty="0" smtClean="0"/>
              <a:t>2018 data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0068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latin typeface="Calibri" panose="020F0502020204030204" pitchFamily="34" charset="0"/>
              </a:rPr>
              <a:t>Acknowledgements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323851" y="680159"/>
            <a:ext cx="8526463" cy="516255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Dublin Declaration advisory group</a:t>
            </a:r>
          </a:p>
          <a:p>
            <a:pPr marL="444500" lvl="1" indent="0">
              <a:spcBef>
                <a:spcPts val="200"/>
              </a:spcBef>
              <a:spcAft>
                <a:spcPts val="400"/>
              </a:spcAft>
              <a:buFontTx/>
              <a:buNone/>
            </a:pP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Kristi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Ruutel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(Estonia), Daniela Rojas Castro</a:t>
            </a:r>
            <a:r>
              <a:rPr lang="en-GB" altLang="en-US" sz="1000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(France), Gesa Kupfer (Germany), Caroline Hurley (Ireland), Silke David</a:t>
            </a:r>
            <a:r>
              <a:rPr lang="en-GB" altLang="en-US" sz="1000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(Netherlands),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Arild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Johan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Myrberg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(Norway), Isabel Aldir, Daniel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Simoes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(Portugal), Irene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Klavs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(Slovenia),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Gabrella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Hok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(Sweden), Valerie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Delpech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, Alison Brown, Cary James, Brian Rice (United Kingdom), Olga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Varetska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(Ukraine), Jean-Luc Sion (European Commission), Dagmar Hedrich (EMCDDA), Taavi Erkkola, Kim Marsh (UNAIDS), Annemarie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Steengard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(WHO Regional Office for Europe), Jordi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Casabona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(INEGRATE), Axel J. Schmidt (ESTICOM).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Dublin Declaration focal points in Europe and Central Asia</a:t>
            </a:r>
          </a:p>
          <a:p>
            <a:pPr marL="444500" lvl="1" indent="0">
              <a:spcBef>
                <a:spcPts val="200"/>
              </a:spcBef>
              <a:spcAft>
                <a:spcPts val="400"/>
              </a:spcAft>
              <a:buFontTx/>
              <a:buNone/>
            </a:pPr>
            <a:r>
              <a:rPr lang="en-GB" altLang="en-US" sz="1000" dirty="0" smtClean="0">
                <a:latin typeface="Calibri" panose="020F0502020204030204" pitchFamily="34" charset="0"/>
              </a:rPr>
              <a:t>Roland Bani (Albania), </a:t>
            </a:r>
            <a:r>
              <a:rPr lang="en-GB" altLang="en-US" sz="1000" dirty="0">
                <a:latin typeface="Calibri" panose="020F0502020204030204" pitchFamily="34" charset="0"/>
              </a:rPr>
              <a:t>Jennifer </a:t>
            </a:r>
            <a:r>
              <a:rPr lang="en-GB" altLang="en-US" sz="1000" dirty="0" err="1">
                <a:latin typeface="Calibri" panose="020F0502020204030204" pitchFamily="34" charset="0"/>
              </a:rPr>
              <a:t>Fernández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smtClean="0">
                <a:latin typeface="Calibri" panose="020F0502020204030204" pitchFamily="34" charset="0"/>
              </a:rPr>
              <a:t>Garcia (</a:t>
            </a:r>
            <a:r>
              <a:rPr lang="en-GB" altLang="en-US" sz="1000" dirty="0">
                <a:latin typeface="Calibri" panose="020F0502020204030204" pitchFamily="34" charset="0"/>
              </a:rPr>
              <a:t>Andorra</a:t>
            </a:r>
            <a:r>
              <a:rPr lang="en-GB" altLang="en-US" sz="1000" dirty="0" smtClean="0">
                <a:latin typeface="Calibri" panose="020F0502020204030204" pitchFamily="34" charset="0"/>
              </a:rPr>
              <a:t>),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Samvel</a:t>
            </a:r>
            <a:r>
              <a:rPr lang="en-GB" altLang="en-US" sz="1000" dirty="0" smtClean="0">
                <a:latin typeface="Calibri" panose="020F0502020204030204" pitchFamily="34" charset="0"/>
              </a:rPr>
              <a:t> </a:t>
            </a:r>
            <a:r>
              <a:rPr lang="en-GB" altLang="en-US" sz="1000" dirty="0">
                <a:latin typeface="Calibri" panose="020F0502020204030204" pitchFamily="34" charset="0"/>
              </a:rPr>
              <a:t>Grigoryan, Arshak Papoyan (Armenia</a:t>
            </a:r>
            <a:r>
              <a:rPr lang="en-GB" altLang="en-US" sz="1000" dirty="0" smtClean="0">
                <a:latin typeface="Calibri" panose="020F0502020204030204" pitchFamily="34" charset="0"/>
              </a:rPr>
              <a:t>), </a:t>
            </a:r>
            <a:r>
              <a:rPr lang="en-GB" altLang="en-US" sz="1000" dirty="0">
                <a:latin typeface="Calibri" panose="020F0502020204030204" pitchFamily="34" charset="0"/>
              </a:rPr>
              <a:t>Irene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Rueckerl</a:t>
            </a:r>
            <a:r>
              <a:rPr lang="en-GB" altLang="en-US" sz="1000" dirty="0" smtClean="0">
                <a:latin typeface="Calibri" panose="020F0502020204030204" pitchFamily="34" charset="0"/>
              </a:rPr>
              <a:t>, Bernhard Benka, </a:t>
            </a:r>
            <a:r>
              <a:rPr lang="en-GB" altLang="en-US" sz="1000" dirty="0">
                <a:latin typeface="Calibri" panose="020F0502020204030204" pitchFamily="34" charset="0"/>
                <a:ea typeface="Batang" panose="02030600000101010101" pitchFamily="18" charset="-127"/>
              </a:rPr>
              <a:t>Robert </a:t>
            </a:r>
            <a:r>
              <a:rPr lang="en-GB" altLang="en-US" sz="1000" dirty="0" err="1">
                <a:latin typeface="Calibri" panose="020F0502020204030204" pitchFamily="34" charset="0"/>
                <a:ea typeface="Batang" panose="02030600000101010101" pitchFamily="18" charset="-127"/>
              </a:rPr>
              <a:t>Zangerle</a:t>
            </a:r>
            <a:r>
              <a:rPr lang="en-GB" altLang="en-US" sz="1000" dirty="0" smtClean="0">
                <a:latin typeface="Calibri" panose="020F0502020204030204" pitchFamily="34" charset="0"/>
              </a:rPr>
              <a:t> (Austria),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Esmira</a:t>
            </a:r>
            <a:r>
              <a:rPr lang="en-GB" altLang="en-US" sz="1000" dirty="0" smtClean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Almammadova</a:t>
            </a:r>
            <a:r>
              <a:rPr lang="en-GB" altLang="en-US" sz="1000" dirty="0">
                <a:latin typeface="Calibri" panose="020F0502020204030204" pitchFamily="34" charset="0"/>
              </a:rPr>
              <a:t>, Natig Zulfugarov </a:t>
            </a:r>
            <a:r>
              <a:rPr lang="en-GB" altLang="en-US" sz="1000" dirty="0" smtClean="0">
                <a:latin typeface="Calibri" panose="020F0502020204030204" pitchFamily="34" charset="0"/>
              </a:rPr>
              <a:t>(Azerbaijan), Inna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Karabakh</a:t>
            </a:r>
            <a:r>
              <a:rPr lang="en-GB" altLang="en-US" sz="1000" dirty="0" smtClean="0">
                <a:latin typeface="Calibri" panose="020F0502020204030204" pitchFamily="34" charset="0"/>
              </a:rPr>
              <a:t> (Belarus), Andre Sasse, Dominique Van Beckhoven (Belgium), </a:t>
            </a:r>
            <a:r>
              <a:rPr lang="en-GB" altLang="en-US" sz="1000" dirty="0">
                <a:latin typeface="Calibri" panose="020F0502020204030204" pitchFamily="34" charset="0"/>
              </a:rPr>
              <a:t>Dušan Kojić, Indira </a:t>
            </a:r>
            <a:r>
              <a:rPr lang="en-GB" altLang="en-US" sz="1000" dirty="0" smtClean="0">
                <a:latin typeface="Calibri" panose="020F0502020204030204" pitchFamily="34" charset="0"/>
              </a:rPr>
              <a:t>Hodžić (</a:t>
            </a:r>
            <a:r>
              <a:rPr lang="en-GB" altLang="en-US" sz="1000" dirty="0">
                <a:latin typeface="Calibri" panose="020F0502020204030204" pitchFamily="34" charset="0"/>
              </a:rPr>
              <a:t>Bosnia </a:t>
            </a:r>
            <a:r>
              <a:rPr lang="en-GB" altLang="en-US" sz="1000" dirty="0" smtClean="0">
                <a:latin typeface="Calibri" panose="020F0502020204030204" pitchFamily="34" charset="0"/>
              </a:rPr>
              <a:t>and Herzegovina), Tonka Varleva (Bulgaria), Jasmina Pavlic (Croatia), Ioannis Demetriades (Cyprus), Veronika Šikolová, Hana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Janatova</a:t>
            </a:r>
            <a:r>
              <a:rPr lang="en-GB" altLang="en-US" sz="1000" dirty="0" smtClean="0">
                <a:latin typeface="Calibri" panose="020F0502020204030204" pitchFamily="34" charset="0"/>
              </a:rPr>
              <a:t> (Czech Republic), Jan Fouchard (Denmark), Kristi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Rüütel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et-EE" altLang="en-US" sz="1000" dirty="0" smtClean="0">
                <a:latin typeface="Calibri" panose="020F0502020204030204" pitchFamily="34" charset="0"/>
              </a:rPr>
              <a:t>Liilia Lõhmus, Anna-Liisa Pääsukene</a:t>
            </a:r>
            <a:r>
              <a:rPr lang="en-GB" altLang="en-US" sz="1000" dirty="0" smtClean="0">
                <a:latin typeface="Calibri" panose="020F0502020204030204" pitchFamily="34" charset="0"/>
              </a:rPr>
              <a:t> (Estonia), Henrikki Brummer-Korvenkontio (Finland), Bernard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Faliu</a:t>
            </a:r>
            <a:r>
              <a:rPr lang="en-GB" altLang="en-US" sz="1000" dirty="0" smtClean="0">
                <a:latin typeface="Calibri" panose="020F0502020204030204" pitchFamily="34" charset="0"/>
              </a:rPr>
              <a:t> (France), </a:t>
            </a:r>
            <a:r>
              <a:rPr lang="en-GB" altLang="en-US" sz="1000" dirty="0">
                <a:latin typeface="Calibri" panose="020F0502020204030204" pitchFamily="34" charset="0"/>
              </a:rPr>
              <a:t>Maia </a:t>
            </a:r>
            <a:r>
              <a:rPr lang="en-GB" altLang="en-US" sz="1000" dirty="0" smtClean="0">
                <a:latin typeface="Calibri" panose="020F0502020204030204" pitchFamily="34" charset="0"/>
              </a:rPr>
              <a:t>Tsereteli, Otar Chokoshvili, Ana Aslanikashvili (Georgia), Gesa Kupfer, Ulrich Marcus, (Germany), </a:t>
            </a:r>
            <a:r>
              <a:rPr lang="pt-BR" altLang="en-US" sz="1000" dirty="0">
                <a:latin typeface="Calibri" panose="020F0502020204030204" pitchFamily="34" charset="0"/>
              </a:rPr>
              <a:t>Dimitra </a:t>
            </a:r>
            <a:r>
              <a:rPr lang="pt-BR" altLang="en-US" sz="1000" dirty="0" smtClean="0">
                <a:latin typeface="Calibri" panose="020F0502020204030204" pitchFamily="34" charset="0"/>
              </a:rPr>
              <a:t>Paraskeva, Vasilios Raftopoulos, Stavros Patrinos, </a:t>
            </a:r>
            <a:r>
              <a:rPr lang="en-GB" altLang="en-US" sz="1000" dirty="0" smtClean="0">
                <a:latin typeface="Calibri" panose="020F0502020204030204" pitchFamily="34" charset="0"/>
              </a:rPr>
              <a:t>(Greece), </a:t>
            </a:r>
            <a:r>
              <a:rPr lang="en-GB" altLang="en-US" sz="1000" dirty="0">
                <a:latin typeface="Calibri" panose="020F0502020204030204" pitchFamily="34" charset="0"/>
              </a:rPr>
              <a:t>Maria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Dudas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hu-HU" altLang="en-US" sz="1000" dirty="0" smtClean="0">
                <a:latin typeface="Calibri" panose="020F0502020204030204" pitchFamily="34" charset="0"/>
              </a:rPr>
              <a:t>Katalin Szalay (Hungary), Guðrún Sigmundsdóttir</a:t>
            </a:r>
            <a:r>
              <a:rPr lang="en-GB" altLang="en-US" sz="1000" dirty="0">
                <a:latin typeface="Calibri" panose="020F0502020204030204" pitchFamily="34" charset="0"/>
              </a:rPr>
              <a:t>, </a:t>
            </a:r>
            <a:r>
              <a:rPr lang="en-GB" altLang="en-US" sz="1000" dirty="0" err="1">
                <a:latin typeface="Calibri" panose="020F0502020204030204" pitchFamily="34" charset="0"/>
              </a:rPr>
              <a:t>Þórólfur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err="1">
                <a:latin typeface="Calibri" panose="020F0502020204030204" pitchFamily="34" charset="0"/>
              </a:rPr>
              <a:t>Guðnason</a:t>
            </a:r>
            <a:r>
              <a:rPr lang="hu-HU" altLang="en-US" sz="1000" dirty="0" smtClean="0">
                <a:latin typeface="Calibri" panose="020F0502020204030204" pitchFamily="34" charset="0"/>
              </a:rPr>
              <a:t> (Iceland), </a:t>
            </a:r>
            <a:r>
              <a:rPr lang="en-GB" altLang="en-US" sz="1000" dirty="0">
                <a:latin typeface="Calibri" panose="020F0502020204030204" pitchFamily="34" charset="0"/>
              </a:rPr>
              <a:t>Caroline </a:t>
            </a:r>
            <a:r>
              <a:rPr lang="en-GB" altLang="en-US" sz="1000" dirty="0" smtClean="0">
                <a:latin typeface="Calibri" panose="020F0502020204030204" pitchFamily="34" charset="0"/>
              </a:rPr>
              <a:t>Hurley, Fiona Lyons, Derval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Igoe</a:t>
            </a:r>
            <a:r>
              <a:rPr lang="en-GB" altLang="en-US" sz="1000" dirty="0" smtClean="0">
                <a:latin typeface="Calibri" panose="020F0502020204030204" pitchFamily="34" charset="0"/>
              </a:rPr>
              <a:t>, Helen Deely, (Ireland), </a:t>
            </a:r>
            <a:r>
              <a:rPr lang="en-US" altLang="en-US" sz="1000" dirty="0" smtClean="0">
                <a:latin typeface="Calibri" panose="020F0502020204030204" pitchFamily="34" charset="0"/>
              </a:rPr>
              <a:t>Daniel Chemtob, </a:t>
            </a:r>
            <a:r>
              <a:rPr lang="en-US" altLang="en-US" sz="1000" dirty="0">
                <a:latin typeface="Calibri" panose="020F0502020204030204" pitchFamily="34" charset="0"/>
              </a:rPr>
              <a:t>Yana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Roshal</a:t>
            </a:r>
            <a:r>
              <a:rPr lang="en-US" altLang="en-US" sz="1000" dirty="0" smtClean="0">
                <a:latin typeface="Calibri" panose="020F0502020204030204" pitchFamily="34" charset="0"/>
              </a:rPr>
              <a:t> (Israel), </a:t>
            </a:r>
            <a:r>
              <a:rPr lang="it-IT" altLang="en-US" sz="1000" dirty="0" smtClean="0">
                <a:latin typeface="Calibri" panose="020F0502020204030204" pitchFamily="34" charset="0"/>
              </a:rPr>
              <a:t>Anna Caraglia, </a:t>
            </a:r>
            <a:r>
              <a:rPr lang="it-IT" altLang="en-US" sz="1000" dirty="0">
                <a:latin typeface="Calibri" panose="020F0502020204030204" pitchFamily="34" charset="0"/>
              </a:rPr>
              <a:t>Francesco </a:t>
            </a:r>
            <a:r>
              <a:rPr lang="it-IT" altLang="en-US" sz="1000" dirty="0" smtClean="0">
                <a:latin typeface="Calibri" panose="020F0502020204030204" pitchFamily="34" charset="0"/>
              </a:rPr>
              <a:t>Maraglino, Barbara Suligoi, Lella Cosmaro, (Italy)</a:t>
            </a:r>
            <a:r>
              <a:rPr lang="en-US" altLang="en-US" sz="1000" dirty="0" smtClean="0">
                <a:latin typeface="Calibri" panose="020F0502020204030204" pitchFamily="34" charset="0"/>
              </a:rPr>
              <a:t>, </a:t>
            </a:r>
            <a:r>
              <a:rPr lang="en-GB" altLang="en-US" sz="1000" dirty="0" err="1">
                <a:latin typeface="Calibri" panose="020F0502020204030204" pitchFamily="34" charset="0"/>
              </a:rPr>
              <a:t>Alla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Yelizarieva</a:t>
            </a:r>
            <a:r>
              <a:rPr lang="en-GB" altLang="en-US" sz="1000" dirty="0">
                <a:latin typeface="Calibri" panose="020F0502020204030204" pitchFamily="34" charset="0"/>
              </a:rPr>
              <a:t>, Aliya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Bokazhanova</a:t>
            </a:r>
            <a:r>
              <a:rPr lang="en-GB" altLang="en-US" sz="1000" dirty="0" smtClean="0">
                <a:latin typeface="Calibri" panose="020F0502020204030204" pitchFamily="34" charset="0"/>
              </a:rPr>
              <a:t> (Kazakhstan), </a:t>
            </a:r>
            <a:r>
              <a:rPr lang="en-US" altLang="en-US" sz="1000" dirty="0" smtClean="0">
                <a:latin typeface="Calibri" panose="020F0502020204030204" pitchFamily="34" charset="0"/>
              </a:rPr>
              <a:t>Laura Shehu, </a:t>
            </a:r>
            <a:r>
              <a:rPr lang="en-GB" altLang="en-US" sz="1000" dirty="0" smtClean="0">
                <a:latin typeface="Calibri" panose="020F0502020204030204" pitchFamily="34" charset="0"/>
              </a:rPr>
              <a:t>Pashk Buzhala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US" altLang="en-US" sz="1000" dirty="0" smtClean="0">
                <a:latin typeface="Calibri" panose="020F0502020204030204" pitchFamily="34" charset="0"/>
              </a:rPr>
              <a:t>(Kosovo*), </a:t>
            </a:r>
            <a:r>
              <a:rPr lang="en-US" altLang="en-US" sz="1000" dirty="0">
                <a:latin typeface="Calibri" panose="020F0502020204030204" pitchFamily="34" charset="0"/>
              </a:rPr>
              <a:t>Aikul </a:t>
            </a:r>
            <a:r>
              <a:rPr lang="en-US" altLang="en-US" sz="1000" dirty="0" smtClean="0">
                <a:latin typeface="Calibri" panose="020F0502020204030204" pitchFamily="34" charset="0"/>
              </a:rPr>
              <a:t>Ismailova,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Nazgul</a:t>
            </a:r>
            <a:r>
              <a:rPr lang="en-US" altLang="en-US" sz="1000" dirty="0" smtClean="0">
                <a:latin typeface="Calibri" panose="020F0502020204030204" pitchFamily="34" charset="0"/>
              </a:rPr>
              <a:t>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Asylalieva</a:t>
            </a:r>
            <a:r>
              <a:rPr lang="en-US" altLang="en-US" sz="1000" dirty="0" smtClean="0">
                <a:latin typeface="Calibri" panose="020F0502020204030204" pitchFamily="34" charset="0"/>
              </a:rPr>
              <a:t> (Kyrgyzstan),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Šarlote</a:t>
            </a:r>
            <a:r>
              <a:rPr lang="en-GB" altLang="en-US" sz="1000" dirty="0" smtClean="0">
                <a:latin typeface="Calibri" panose="020F0502020204030204" pitchFamily="34" charset="0"/>
              </a:rPr>
              <a:t> Konova (Latvia), </a:t>
            </a:r>
            <a:r>
              <a:rPr lang="en-GB" altLang="en-US" sz="1000" dirty="0">
                <a:latin typeface="Calibri" panose="020F0502020204030204" pitchFamily="34" charset="0"/>
              </a:rPr>
              <a:t>Andrea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Leibold</a:t>
            </a:r>
            <a:r>
              <a:rPr lang="en-GB" altLang="en-US" sz="1000" dirty="0" smtClean="0">
                <a:latin typeface="Calibri" panose="020F0502020204030204" pitchFamily="34" charset="0"/>
              </a:rPr>
              <a:t>. Marina </a:t>
            </a:r>
            <a:r>
              <a:rPr lang="en-GB" altLang="en-US" sz="1000" dirty="0" err="1">
                <a:latin typeface="Calibri" panose="020F0502020204030204" pitchFamily="34" charset="0"/>
              </a:rPr>
              <a:t>Jamnicki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Abegg</a:t>
            </a:r>
            <a:r>
              <a:rPr lang="en-GB" altLang="en-US" sz="1000" dirty="0" smtClean="0">
                <a:latin typeface="Calibri" panose="020F0502020204030204" pitchFamily="34" charset="0"/>
              </a:rPr>
              <a:t> (Liechtenstein), Irma </a:t>
            </a:r>
            <a:r>
              <a:rPr lang="lt-LT" altLang="en-US" sz="1000" dirty="0" smtClean="0">
                <a:latin typeface="Calibri" panose="020F0502020204030204" pitchFamily="34" charset="0"/>
              </a:rPr>
              <a:t>Caplinskiene</a:t>
            </a:r>
            <a:r>
              <a:rPr lang="en-GB" altLang="en-US" sz="1000" dirty="0" smtClean="0">
                <a:latin typeface="Calibri" panose="020F0502020204030204" pitchFamily="34" charset="0"/>
              </a:rPr>
              <a:t> (Lithuania), Patrick </a:t>
            </a:r>
            <a:r>
              <a:rPr lang="en-GB" altLang="en-US" sz="1000" dirty="0">
                <a:latin typeface="Calibri" panose="020F0502020204030204" pitchFamily="34" charset="0"/>
              </a:rPr>
              <a:t>Hoffman, Pierre </a:t>
            </a:r>
            <a:r>
              <a:rPr lang="en-GB" altLang="en-US" sz="1000" dirty="0" err="1">
                <a:latin typeface="Calibri" panose="020F0502020204030204" pitchFamily="34" charset="0"/>
              </a:rPr>
              <a:t>Weicherding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smtClean="0">
                <a:latin typeface="Calibri" panose="020F0502020204030204" pitchFamily="34" charset="0"/>
              </a:rPr>
              <a:t>(Luxembourg), </a:t>
            </a:r>
            <a:r>
              <a:rPr lang="en-GB" altLang="en-US" sz="1000" dirty="0">
                <a:latin typeface="Calibri" panose="020F0502020204030204" pitchFamily="34" charset="0"/>
              </a:rPr>
              <a:t>Milena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Stefanovic</a:t>
            </a:r>
            <a:r>
              <a:rPr lang="en-GB" altLang="en-US" sz="1000" dirty="0" smtClean="0">
                <a:latin typeface="Calibri" panose="020F0502020204030204" pitchFamily="34" charset="0"/>
              </a:rPr>
              <a:t>, Vladimir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Mikic</a:t>
            </a:r>
            <a:r>
              <a:rPr lang="en-GB" altLang="en-US" sz="1000" dirty="0" smtClean="0">
                <a:latin typeface="Calibri" panose="020F0502020204030204" pitchFamily="34" charset="0"/>
              </a:rPr>
              <a:t> (FYROM), </a:t>
            </a:r>
            <a:r>
              <a:rPr lang="en-GB" altLang="en-US" sz="1000" dirty="0">
                <a:latin typeface="Calibri" panose="020F0502020204030204" pitchFamily="34" charset="0"/>
              </a:rPr>
              <a:t>Jackie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Maistre</a:t>
            </a:r>
            <a:r>
              <a:rPr lang="en-GB" altLang="en-US" sz="1000" dirty="0" smtClean="0">
                <a:latin typeface="Calibri" panose="020F0502020204030204" pitchFamily="34" charset="0"/>
              </a:rPr>
              <a:t> Melillo (Malta), </a:t>
            </a:r>
            <a:r>
              <a:rPr lang="it-IT" altLang="en-US" sz="1000" dirty="0">
                <a:latin typeface="Calibri" panose="020F0502020204030204" pitchFamily="34" charset="0"/>
              </a:rPr>
              <a:t>Iulian </a:t>
            </a:r>
            <a:r>
              <a:rPr lang="it-IT" altLang="en-US" sz="1000" dirty="0" smtClean="0">
                <a:latin typeface="Calibri" panose="020F0502020204030204" pitchFamily="34" charset="0"/>
              </a:rPr>
              <a:t>Oltu, Svetlana Popovici, Tatiana Cotelnic </a:t>
            </a:r>
            <a:r>
              <a:rPr lang="en-GB" altLang="en-US" sz="1000" dirty="0" smtClean="0">
                <a:latin typeface="Calibri" panose="020F0502020204030204" pitchFamily="34" charset="0"/>
              </a:rPr>
              <a:t>(</a:t>
            </a:r>
            <a:r>
              <a:rPr lang="en-GB" altLang="en-US" sz="1000" dirty="0">
                <a:latin typeface="Calibri" panose="020F0502020204030204" pitchFamily="34" charset="0"/>
              </a:rPr>
              <a:t>Moldova), Alma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Cicic</a:t>
            </a:r>
            <a:r>
              <a:rPr lang="en-GB" altLang="en-US" sz="1000" dirty="0" smtClean="0">
                <a:latin typeface="Calibri" panose="020F0502020204030204" pitchFamily="34" charset="0"/>
              </a:rPr>
              <a:t>, Aleksandra Marjanovic (Montenegro), Silke David (Netherlands),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Arild</a:t>
            </a:r>
            <a:r>
              <a:rPr lang="en-US" altLang="en-US" sz="1000" dirty="0" smtClean="0">
                <a:latin typeface="Calibri" panose="020F0502020204030204" pitchFamily="34" charset="0"/>
              </a:rPr>
              <a:t> Johan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Myrberg</a:t>
            </a:r>
            <a:r>
              <a:rPr lang="en-GB" altLang="en-US" sz="1000" dirty="0" smtClean="0">
                <a:latin typeface="Calibri" panose="020F0502020204030204" pitchFamily="34" charset="0"/>
              </a:rPr>
              <a:t> (Norway), </a:t>
            </a:r>
            <a:r>
              <a:rPr lang="pl-PL" altLang="en-US" sz="1000" dirty="0">
                <a:latin typeface="Calibri" panose="020F0502020204030204" pitchFamily="34" charset="0"/>
              </a:rPr>
              <a:t>Anna Marzec- </a:t>
            </a:r>
            <a:r>
              <a:rPr lang="pl-PL" altLang="en-US" sz="1000" dirty="0" smtClean="0">
                <a:latin typeface="Calibri" panose="020F0502020204030204" pitchFamily="34" charset="0"/>
              </a:rPr>
              <a:t>Bogusławska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pl-PL" altLang="en-US" sz="1000" dirty="0" smtClean="0">
                <a:latin typeface="Calibri" panose="020F0502020204030204" pitchFamily="34" charset="0"/>
              </a:rPr>
              <a:t>Iwona Wawer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pl-PL" altLang="en-US" sz="1000" dirty="0" smtClean="0">
                <a:latin typeface="Calibri" panose="020F0502020204030204" pitchFamily="34" charset="0"/>
              </a:rPr>
              <a:t>Piotr Wysocki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pl-PL" altLang="en-US" sz="1000" dirty="0" smtClean="0">
                <a:latin typeface="Calibri" panose="020F0502020204030204" pitchFamily="34" charset="0"/>
              </a:rPr>
              <a:t>Magdalena Rosinska</a:t>
            </a:r>
            <a:r>
              <a:rPr lang="en-GB" altLang="en-US" sz="1000" dirty="0" smtClean="0">
                <a:latin typeface="Calibri" panose="020F0502020204030204" pitchFamily="34" charset="0"/>
              </a:rPr>
              <a:t> (Poland), Isabel Aldir, Teresa Melo (Portugal), Mariana Mardarescu, Adrian </a:t>
            </a:r>
            <a:r>
              <a:rPr lang="en-GB" altLang="en-US" sz="1000" dirty="0">
                <a:latin typeface="Calibri" panose="020F0502020204030204" pitchFamily="34" charset="0"/>
              </a:rPr>
              <a:t>Streinu-Cercel </a:t>
            </a:r>
            <a:r>
              <a:rPr lang="en-GB" altLang="en-US" sz="1000" dirty="0" smtClean="0">
                <a:latin typeface="Calibri" panose="020F0502020204030204" pitchFamily="34" charset="0"/>
              </a:rPr>
              <a:t>(Romania), Danijela Simic, Sladjana Baros (Serbia), </a:t>
            </a:r>
            <a:r>
              <a:rPr lang="fi-FI" altLang="en-US" sz="1000" dirty="0">
                <a:latin typeface="Calibri" panose="020F0502020204030204" pitchFamily="34" charset="0"/>
              </a:rPr>
              <a:t>Jan </a:t>
            </a:r>
            <a:r>
              <a:rPr lang="fi-FI" altLang="en-US" sz="1000" dirty="0" smtClean="0">
                <a:latin typeface="Calibri" panose="020F0502020204030204" pitchFamily="34" charset="0"/>
              </a:rPr>
              <a:t>Mikas, Peter Truska, Helena Hudecová, </a:t>
            </a:r>
            <a:r>
              <a:rPr lang="en-GB" altLang="en-US" sz="1000" dirty="0" smtClean="0">
                <a:latin typeface="Calibri" panose="020F0502020204030204" pitchFamily="34" charset="0"/>
              </a:rPr>
              <a:t>(Slovakia), Irena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Klavs</a:t>
            </a:r>
            <a:r>
              <a:rPr lang="en-GB" altLang="en-US" sz="1000" dirty="0">
                <a:latin typeface="Calibri" panose="020F0502020204030204" pitchFamily="34" charset="0"/>
              </a:rPr>
              <a:t>, Janez Tomažič </a:t>
            </a:r>
            <a:r>
              <a:rPr lang="en-GB" altLang="en-US" sz="1000" dirty="0" smtClean="0">
                <a:latin typeface="Calibri" panose="020F0502020204030204" pitchFamily="34" charset="0"/>
              </a:rPr>
              <a:t>(Slovenia), </a:t>
            </a:r>
            <a:r>
              <a:rPr lang="en-GB" altLang="en-US" sz="1000" dirty="0" err="1">
                <a:latin typeface="Calibri" panose="020F0502020204030204" pitchFamily="34" charset="0"/>
              </a:rPr>
              <a:t>Begona</a:t>
            </a:r>
            <a:r>
              <a:rPr lang="en-GB" altLang="en-US" sz="1000" dirty="0">
                <a:latin typeface="Calibri" panose="020F0502020204030204" pitchFamily="34" charset="0"/>
              </a:rPr>
              <a:t> Rodriquez Ortiz de </a:t>
            </a:r>
            <a:r>
              <a:rPr lang="en-GB" altLang="en-US" sz="1000" dirty="0" smtClean="0">
                <a:latin typeface="Calibri" panose="020F0502020204030204" pitchFamily="34" charset="0"/>
              </a:rPr>
              <a:t>Salazar (</a:t>
            </a:r>
            <a:r>
              <a:rPr lang="en-GB" altLang="en-US" sz="1000" dirty="0">
                <a:latin typeface="Calibri" panose="020F0502020204030204" pitchFamily="34" charset="0"/>
              </a:rPr>
              <a:t>Spain</a:t>
            </a:r>
            <a:r>
              <a:rPr lang="en-GB" altLang="en-US" sz="1000" dirty="0" smtClean="0">
                <a:latin typeface="Calibri" panose="020F0502020204030204" pitchFamily="34" charset="0"/>
              </a:rPr>
              <a:t>), </a:t>
            </a:r>
            <a:r>
              <a:rPr lang="en-GB" altLang="en-US" sz="1000" dirty="0">
                <a:latin typeface="Calibri" panose="020F0502020204030204" pitchFamily="34" charset="0"/>
              </a:rPr>
              <a:t>Louise </a:t>
            </a:r>
            <a:r>
              <a:rPr lang="en-GB" altLang="en-US" sz="1000" dirty="0" smtClean="0">
                <a:latin typeface="Calibri" panose="020F0502020204030204" pitchFamily="34" charset="0"/>
              </a:rPr>
              <a:t>Mannheimer, Gabriella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Hok</a:t>
            </a:r>
            <a:r>
              <a:rPr lang="en-GB" altLang="en-US" sz="1000" dirty="0" smtClean="0">
                <a:latin typeface="Calibri" panose="020F0502020204030204" pitchFamily="34" charset="0"/>
              </a:rPr>
              <a:t>, (Sweden), </a:t>
            </a:r>
            <a:r>
              <a:rPr lang="de-DE" altLang="en-US" sz="1000" dirty="0">
                <a:latin typeface="Calibri" panose="020F0502020204030204" pitchFamily="34" charset="0"/>
              </a:rPr>
              <a:t>Axel J. </a:t>
            </a:r>
            <a:r>
              <a:rPr lang="de-DE" altLang="en-US" sz="1000" dirty="0" smtClean="0">
                <a:latin typeface="Calibri" panose="020F0502020204030204" pitchFamily="34" charset="0"/>
              </a:rPr>
              <a:t>Schmidt, Sabine Basler </a:t>
            </a:r>
            <a:r>
              <a:rPr lang="en-GB" altLang="en-US" sz="1000" dirty="0" smtClean="0">
                <a:latin typeface="Calibri" panose="020F0502020204030204" pitchFamily="34" charset="0"/>
              </a:rPr>
              <a:t>(Switzerland), </a:t>
            </a:r>
            <a:r>
              <a:rPr lang="en-GB" altLang="en-US" sz="1000" dirty="0" err="1">
                <a:latin typeface="Calibri" panose="020F0502020204030204" pitchFamily="34" charset="0"/>
              </a:rPr>
              <a:t>Zukhra</a:t>
            </a:r>
            <a:r>
              <a:rPr lang="en-GB" altLang="en-US" sz="1000" dirty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Nurlaminova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Sayfuddin</a:t>
            </a:r>
            <a:r>
              <a:rPr lang="en-GB" altLang="en-US" sz="1000" dirty="0" smtClean="0">
                <a:latin typeface="Calibri" panose="020F0502020204030204" pitchFamily="34" charset="0"/>
              </a:rPr>
              <a:t> Karimov,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Dilshod</a:t>
            </a:r>
            <a:r>
              <a:rPr lang="en-GB" altLang="en-US" sz="1000" dirty="0" smtClean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Sayburhonov</a:t>
            </a:r>
            <a:r>
              <a:rPr lang="en-GB" altLang="en-US" sz="1000" dirty="0" smtClean="0">
                <a:latin typeface="Calibri" panose="020F0502020204030204" pitchFamily="34" charset="0"/>
              </a:rPr>
              <a:t> (Tajikistan), </a:t>
            </a:r>
            <a:r>
              <a:rPr lang="en-GB" altLang="en-US" sz="1000" dirty="0">
                <a:latin typeface="Calibri" panose="020F0502020204030204" pitchFamily="34" charset="0"/>
              </a:rPr>
              <a:t>Emel Özdemir </a:t>
            </a:r>
            <a:r>
              <a:rPr lang="en-GB" altLang="en-US" sz="1000" dirty="0" smtClean="0">
                <a:latin typeface="Calibri" panose="020F0502020204030204" pitchFamily="34" charset="0"/>
              </a:rPr>
              <a:t>Şahin (</a:t>
            </a:r>
            <a:r>
              <a:rPr lang="en-GB" altLang="en-US" sz="1000" dirty="0">
                <a:latin typeface="Calibri" panose="020F0502020204030204" pitchFamily="34" charset="0"/>
              </a:rPr>
              <a:t>Turkey</a:t>
            </a:r>
            <a:r>
              <a:rPr lang="en-GB" altLang="en-US" sz="1000" dirty="0" smtClean="0">
                <a:latin typeface="Calibri" panose="020F0502020204030204" pitchFamily="34" charset="0"/>
              </a:rPr>
              <a:t>), Valerie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Delpech</a:t>
            </a:r>
            <a:r>
              <a:rPr lang="en-GB" altLang="en-US" sz="1000" dirty="0" smtClean="0">
                <a:latin typeface="Calibri" panose="020F0502020204030204" pitchFamily="34" charset="0"/>
              </a:rPr>
              <a:t> (United Kingdom), Igor Kuzin (Ukraine) and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Zulfiya</a:t>
            </a:r>
            <a:r>
              <a:rPr lang="en-GB" altLang="en-US" sz="1000" dirty="0" smtClean="0">
                <a:latin typeface="Calibri" panose="020F0502020204030204" pitchFamily="34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Abdurakhimova</a:t>
            </a:r>
            <a:r>
              <a:rPr lang="en-GB" altLang="en-US" sz="1000" dirty="0" smtClean="0">
                <a:latin typeface="Calibri" panose="020F0502020204030204" pitchFamily="34" charset="0"/>
              </a:rPr>
              <a:t> (Uzbekistan).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HIV Surveillance focal points in the EU/EEA</a:t>
            </a:r>
          </a:p>
          <a:p>
            <a:pPr marL="444500" lvl="1" indent="0">
              <a:spcBef>
                <a:spcPts val="200"/>
              </a:spcBef>
              <a:spcAft>
                <a:spcPts val="400"/>
              </a:spcAft>
              <a:buFontTx/>
              <a:buNone/>
            </a:pP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Daniela Schmid, Alexander Spina (Austria), Andre Sasse (Belgium), Tonka Varleva (Bulgaria), Tatjana Nemeth Blazic (Croatia); Maria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Koliou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(Cyprus), Marek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Maly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(Czech Republic); Susan Cowan (Denmark), Kristi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Ruutel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(Estonia), Kirsi Liitsola (Finland), Florence Lot (France), Barbara Gunsenheimer-Bartmeyer (Germany), Georgios Nikolopoulos and Dimitra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Paraskeva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(Greece), Maria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Dudas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(Hungary), Gudrun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Sigmundsdottir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Haraldur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(Iceland), Kate O</a:t>
            </a:r>
            <a:r>
              <a:rPr lang="en-US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Donnell and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Derval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Igoe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(Ireland), Barbara Suligoi (Italy),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Šarlote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Konova (Latvia), Saulius Čaplinskas and Irma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Čaplinskienė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(Lithuania), : Jean-Claude Schmit (Luxembourg), Jackie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Maistre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Melillo and Tanya Melillo (Malta), Eline Op de Coul (Netherlands), Hans Blystad (Norway), Magdalena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Rosinska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(Poland), Helena Cortes Martins (Portugal), Mariana Mardarescu (Romania), Peter Truska (Slovakia), Irena Klavs (Slovenia), </a:t>
            </a:r>
            <a:r>
              <a:rPr lang="en-GB" alt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Asuncion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Diaz (</a:t>
            </a:r>
            <a:r>
              <a:rPr lang="en-GB" alt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Maria Axelsson (Sweden), Valerie </a:t>
            </a:r>
            <a:r>
              <a:rPr lang="en-GB" altLang="en-US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Delpech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(United Kingdom).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 smtClean="0">
                <a:latin typeface="Calibri" panose="020F0502020204030204" pitchFamily="34" charset="0"/>
              </a:rPr>
              <a:t>EuroCoord</a:t>
            </a:r>
            <a:r>
              <a:rPr lang="en-GB" altLang="en-US" sz="2000" dirty="0" smtClean="0">
                <a:latin typeface="Calibri" panose="020F0502020204030204" pitchFamily="34" charset="0"/>
              </a:rPr>
              <a:t>/ECDC project collaborators</a:t>
            </a:r>
          </a:p>
          <a:p>
            <a:pPr marL="444500" lvl="1" indent="0">
              <a:buNone/>
            </a:pP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Daniela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Schmid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, Alexander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Spina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, Robert </a:t>
            </a:r>
            <a:r>
              <a:rPr lang="en-GB" altLang="en-US" sz="1000" dirty="0" err="1" smtClean="0">
                <a:latin typeface="Calibri" panose="020F0502020204030204" pitchFamily="34" charset="0"/>
                <a:ea typeface="Batang" panose="02030600000101010101" pitchFamily="18" charset="-127"/>
              </a:rPr>
              <a:t>Zangerle</a:t>
            </a:r>
            <a:r>
              <a:rPr lang="en-GB" altLang="en-US" sz="1000" dirty="0" smtClean="0">
                <a:latin typeface="Calibri" panose="020F0502020204030204" pitchFamily="34" charset="0"/>
                <a:ea typeface="Batang" panose="02030600000101010101" pitchFamily="18" charset="-127"/>
              </a:rPr>
              <a:t> (Austria), </a:t>
            </a:r>
            <a:r>
              <a:rPr lang="en-GB" altLang="en-US" sz="1000" dirty="0" smtClean="0">
                <a:latin typeface="Calibri" panose="020F0502020204030204" pitchFamily="34" charset="0"/>
              </a:rPr>
              <a:t>Andre Sasse, Dominique Van Beckhoven (Belgium), Susan Cowan, Niels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Obel</a:t>
            </a:r>
            <a:r>
              <a:rPr lang="en-GB" altLang="en-US" sz="1000" dirty="0" smtClean="0">
                <a:latin typeface="Calibri" panose="020F0502020204030204" pitchFamily="34" charset="0"/>
              </a:rPr>
              <a:t> (Denmark), Florence Lot, Francoise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Cazein</a:t>
            </a:r>
            <a:r>
              <a:rPr lang="en-GB" altLang="en-US" sz="1000" dirty="0" smtClean="0">
                <a:latin typeface="Calibri" panose="020F0502020204030204" pitchFamily="34" charset="0"/>
              </a:rPr>
              <a:t>, </a:t>
            </a:r>
            <a:r>
              <a:rPr lang="en-GB" sz="1000" dirty="0" smtClean="0">
                <a:latin typeface="Calibri" panose="020F0502020204030204" pitchFamily="34" charset="0"/>
              </a:rPr>
              <a:t>Dominique </a:t>
            </a:r>
            <a:r>
              <a:rPr lang="en-GB" sz="1000" dirty="0" err="1" smtClean="0">
                <a:latin typeface="Calibri" panose="020F0502020204030204" pitchFamily="34" charset="0"/>
              </a:rPr>
              <a:t>Costagliola</a:t>
            </a:r>
            <a:r>
              <a:rPr lang="en-GB" sz="1000" dirty="0" smtClean="0">
                <a:latin typeface="Calibri" panose="020F0502020204030204" pitchFamily="34" charset="0"/>
              </a:rPr>
              <a:t>, Virginie Supervie (France), Barbara </a:t>
            </a:r>
            <a:r>
              <a:rPr lang="en-GB" sz="1000" dirty="0" err="1" smtClean="0">
                <a:latin typeface="Calibri" panose="020F0502020204030204" pitchFamily="34" charset="0"/>
              </a:rPr>
              <a:t>Gunsenheimer-Bartmeyer</a:t>
            </a:r>
            <a:r>
              <a:rPr lang="en-GB" sz="1000" dirty="0" smtClean="0">
                <a:latin typeface="Calibri" panose="020F0502020204030204" pitchFamily="34" charset="0"/>
              </a:rPr>
              <a:t> (Germany), Georgios </a:t>
            </a:r>
            <a:r>
              <a:rPr lang="en-GB" sz="1000" dirty="0" err="1" smtClean="0">
                <a:latin typeface="Calibri" panose="020F0502020204030204" pitchFamily="34" charset="0"/>
              </a:rPr>
              <a:t>Nikolopoulos</a:t>
            </a:r>
            <a:r>
              <a:rPr lang="en-GB" sz="1000" dirty="0" smtClean="0">
                <a:latin typeface="Calibri" panose="020F0502020204030204" pitchFamily="34" charset="0"/>
              </a:rPr>
              <a:t>, Giota </a:t>
            </a:r>
            <a:r>
              <a:rPr lang="en-GB" sz="1000" dirty="0" err="1" smtClean="0">
                <a:latin typeface="Calibri" panose="020F0502020204030204" pitchFamily="34" charset="0"/>
              </a:rPr>
              <a:t>Touloumi</a:t>
            </a:r>
            <a:r>
              <a:rPr lang="en-GB" sz="1000" dirty="0" smtClean="0">
                <a:latin typeface="Calibri" panose="020F0502020204030204" pitchFamily="34" charset="0"/>
              </a:rPr>
              <a:t> (Greece), Barbara </a:t>
            </a:r>
            <a:r>
              <a:rPr lang="en-GB" sz="1000" dirty="0" err="1" smtClean="0">
                <a:latin typeface="Calibri" panose="020F0502020204030204" pitchFamily="34" charset="0"/>
              </a:rPr>
              <a:t>Suligoi</a:t>
            </a:r>
            <a:r>
              <a:rPr lang="en-GB" sz="1000" dirty="0" smtClean="0">
                <a:latin typeface="Calibri" panose="020F0502020204030204" pitchFamily="34" charset="0"/>
              </a:rPr>
              <a:t>, </a:t>
            </a:r>
            <a:r>
              <a:rPr lang="it-IT" sz="1000" dirty="0" smtClean="0">
                <a:latin typeface="Calibri" panose="020F0502020204030204" pitchFamily="34" charset="0"/>
              </a:rPr>
              <a:t>Antonella d’ Arminio Monforte, Enrico Girardi (Italy), </a:t>
            </a:r>
            <a:r>
              <a:rPr lang="en-GB" sz="1000" dirty="0" smtClean="0">
                <a:latin typeface="Calibri" panose="020F0502020204030204" pitchFamily="34" charset="0"/>
              </a:rPr>
              <a:t>Eline Op de Coul, Peter Reiss, </a:t>
            </a:r>
            <a:r>
              <a:rPr lang="en-GB" sz="1000" dirty="0" err="1" smtClean="0">
                <a:latin typeface="Calibri" panose="020F0502020204030204" pitchFamily="34" charset="0"/>
              </a:rPr>
              <a:t>Ard</a:t>
            </a:r>
            <a:r>
              <a:rPr lang="en-GB" sz="1000" dirty="0" smtClean="0">
                <a:latin typeface="Calibri" panose="020F0502020204030204" pitchFamily="34" charset="0"/>
              </a:rPr>
              <a:t> van Sighem (Netherlands), Mercedes </a:t>
            </a:r>
            <a:r>
              <a:rPr lang="en-GB" sz="1000" dirty="0" err="1" smtClean="0">
                <a:latin typeface="Calibri" panose="020F0502020204030204" pitchFamily="34" charset="0"/>
              </a:rPr>
              <a:t>Diez</a:t>
            </a:r>
            <a:r>
              <a:rPr lang="en-GB" sz="1000" dirty="0" smtClean="0">
                <a:latin typeface="Calibri" panose="020F0502020204030204" pitchFamily="34" charset="0"/>
              </a:rPr>
              <a:t>, Asuncion Diaz, Julia Del </a:t>
            </a:r>
            <a:r>
              <a:rPr lang="en-GB" sz="1000" dirty="0" err="1" smtClean="0">
                <a:latin typeface="Calibri" panose="020F0502020204030204" pitchFamily="34" charset="0"/>
              </a:rPr>
              <a:t>Amo</a:t>
            </a:r>
            <a:r>
              <a:rPr lang="en-GB" sz="1000" dirty="0" smtClean="0">
                <a:latin typeface="Calibri" panose="020F0502020204030204" pitchFamily="34" charset="0"/>
              </a:rPr>
              <a:t> (Spain), Maria </a:t>
            </a:r>
            <a:r>
              <a:rPr lang="en-GB" sz="1000" dirty="0" err="1" smtClean="0">
                <a:latin typeface="Calibri" panose="020F0502020204030204" pitchFamily="34" charset="0"/>
              </a:rPr>
              <a:t>Axelsson</a:t>
            </a:r>
            <a:r>
              <a:rPr lang="en-GB" sz="1000" dirty="0" smtClean="0">
                <a:latin typeface="Calibri" panose="020F0502020204030204" pitchFamily="34" charset="0"/>
              </a:rPr>
              <a:t>, Anders S</a:t>
            </a:r>
            <a:r>
              <a:rPr lang="az-Cyrl-AZ" sz="1000" dirty="0" smtClean="0">
                <a:latin typeface="Calibri" panose="020F0502020204030204" pitchFamily="34" charset="0"/>
              </a:rPr>
              <a:t>ӧ</a:t>
            </a:r>
            <a:r>
              <a:rPr lang="en-GB" sz="1000" dirty="0" err="1" smtClean="0">
                <a:latin typeface="Calibri" panose="020F0502020204030204" pitchFamily="34" charset="0"/>
              </a:rPr>
              <a:t>nnerborg</a:t>
            </a:r>
            <a:r>
              <a:rPr lang="en-GB" sz="1000" dirty="0" smtClean="0">
                <a:latin typeface="Calibri" panose="020F0502020204030204" pitchFamily="34" charset="0"/>
              </a:rPr>
              <a:t> (Sweden), Valerie </a:t>
            </a:r>
            <a:r>
              <a:rPr lang="en-GB" sz="1000" dirty="0" err="1" smtClean="0">
                <a:latin typeface="Calibri" panose="020F0502020204030204" pitchFamily="34" charset="0"/>
              </a:rPr>
              <a:t>Delpech</a:t>
            </a:r>
            <a:r>
              <a:rPr lang="en-GB" sz="1000" dirty="0" smtClean="0">
                <a:latin typeface="Calibri" panose="020F0502020204030204" pitchFamily="34" charset="0"/>
              </a:rPr>
              <a:t>, Sara </a:t>
            </a:r>
            <a:r>
              <a:rPr lang="en-GB" sz="1000" dirty="0" err="1" smtClean="0">
                <a:latin typeface="Calibri" panose="020F0502020204030204" pitchFamily="34" charset="0"/>
              </a:rPr>
              <a:t>Croxford</a:t>
            </a:r>
            <a:r>
              <a:rPr lang="en-GB" sz="1000" dirty="0" smtClean="0">
                <a:latin typeface="Calibri" panose="020F0502020204030204" pitchFamily="34" charset="0"/>
              </a:rPr>
              <a:t>, Caroline Sabin (United Kingdom)</a:t>
            </a:r>
          </a:p>
          <a:p>
            <a:pPr marL="4445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444500" lvl="1" indent="0">
              <a:buNone/>
            </a:pPr>
            <a:endParaRPr lang="it-IT" sz="1000" dirty="0">
              <a:latin typeface="Calibri" panose="020F0502020204030204" pitchFamily="34" charset="0"/>
            </a:endParaRPr>
          </a:p>
          <a:p>
            <a:pPr marL="444500" lvl="1" indent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444500" lvl="1" indent="0">
              <a:buFontTx/>
              <a:buNone/>
            </a:pPr>
            <a:endParaRPr lang="en-GB" altLang="en-US" sz="1000" dirty="0">
              <a:latin typeface="Calibri" panose="020F0502020204030204" pitchFamily="34" charset="0"/>
            </a:endParaRPr>
          </a:p>
          <a:p>
            <a:pPr marL="444500" lvl="1" indent="0">
              <a:buFontTx/>
              <a:buNone/>
            </a:pPr>
            <a:endParaRPr lang="en-GB" altLang="en-US" sz="1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dirty="0" smtClean="0">
              <a:latin typeface="Calibri" panose="020F050202020403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altLang="en-US" sz="3600" dirty="0" smtClean="0">
                <a:latin typeface="Calibri" panose="020F0502020204030204" pitchFamily="34" charset="0"/>
              </a:rPr>
              <a:t>Thank you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Teymur Noori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Rosalie Hayes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Yusef Azad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Alison Brown</a:t>
            </a:r>
          </a:p>
          <a:p>
            <a:pPr algn="ctr">
              <a:spcAft>
                <a:spcPts val="300"/>
              </a:spcAft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Valerie </a:t>
            </a:r>
            <a:r>
              <a:rPr lang="en-GB" altLang="en-US" sz="1600" dirty="0" err="1" smtClean="0">
                <a:latin typeface="Calibri" panose="020F0502020204030204" pitchFamily="34" charset="0"/>
              </a:rPr>
              <a:t>Delpech</a:t>
            </a:r>
            <a:endParaRPr lang="en-GB" altLang="en-US" sz="1600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GB" altLang="en-US" sz="1600" dirty="0" smtClean="0">
                <a:latin typeface="Calibri" panose="020F0502020204030204" pitchFamily="34" charset="0"/>
              </a:rPr>
              <a:t>Anastasia Pharris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altLang="en-US" sz="1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latin typeface="Calibri" panose="020F0502020204030204" pitchFamily="34" charset="0"/>
              </a:rPr>
              <a:t>Data availability on the continuum of </a:t>
            </a:r>
            <a:r>
              <a:rPr lang="en-GB" altLang="en-US" sz="3200" dirty="0" smtClean="0">
                <a:latin typeface="Calibri" panose="020F0502020204030204" pitchFamily="34" charset="0"/>
              </a:rPr>
              <a:t>care</a:t>
            </a:r>
            <a:r>
              <a:rPr lang="en-GB" altLang="en-US" dirty="0" smtClean="0">
                <a:latin typeface="Calibri" panose="020F0502020204030204" pitchFamily="34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</a:rPr>
            </a:br>
            <a:r>
              <a:rPr lang="en-GB" alt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2014 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GB" alt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n=40); 2016 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(n=44</a:t>
            </a:r>
            <a:r>
              <a:rPr lang="en-GB" alt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 2018 (n=43)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6744"/>
              </p:ext>
            </p:extLst>
          </p:nvPr>
        </p:nvGraphicFramePr>
        <p:xfrm>
          <a:off x="323851" y="1267098"/>
          <a:ext cx="8290322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32" y="1414793"/>
            <a:ext cx="987339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" y="2657632"/>
            <a:ext cx="5622912" cy="2742884"/>
          </a:xfrm>
        </p:spPr>
      </p:pic>
      <p:sp>
        <p:nvSpPr>
          <p:cNvPr id="5" name="TextBox 4"/>
          <p:cNvSpPr txBox="1"/>
          <p:nvPr/>
        </p:nvSpPr>
        <p:spPr>
          <a:xfrm>
            <a:off x="292608" y="2492774"/>
            <a:ext cx="1947539" cy="3072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Fast Track Targets by 2020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675653"/>
            <a:ext cx="1947539" cy="261610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pPr algn="ctr"/>
            <a:endParaRPr lang="en-GB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of all people living with HIV 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97" y="3889248"/>
            <a:ext cx="36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=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2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1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728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2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624" y="1743456"/>
            <a:ext cx="13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Target 3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658" y="4561154"/>
            <a:ext cx="18652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iagnosed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ART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" y="4561155"/>
            <a:ext cx="1518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iving with HIV</a:t>
            </a:r>
          </a:p>
          <a:p>
            <a:pPr algn="ctr"/>
            <a:endParaRPr lang="en-GB" sz="1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333" y="4533110"/>
            <a:ext cx="1816594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ART </a:t>
            </a:r>
          </a:p>
          <a:p>
            <a:pPr algn="ctr"/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VIRALLY SUPPRESSED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1" y="1743455"/>
            <a:ext cx="20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target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</a:rPr>
              <a:t>Progress toward achieving the first 90:</a:t>
            </a:r>
            <a:r>
              <a:rPr lang="en-GB" sz="3200" dirty="0">
                <a:latin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2400" b="0" dirty="0">
                <a:latin typeface="Calibri" panose="020F0502020204030204" pitchFamily="34" charset="0"/>
              </a:rPr>
              <a:t>Target 1: 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of all PLHIV who know their status (</a:t>
            </a: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n=39)</a:t>
            </a:r>
            <a:endParaRPr lang="en-GB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23849" y="1213659"/>
          <a:ext cx="8105255" cy="501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735960" y="2310932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35960" y="2029649"/>
            <a:ext cx="7556609" cy="1506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/>
          <p:cNvSpPr>
            <a:spLocks/>
          </p:cNvSpPr>
          <p:nvPr/>
        </p:nvSpPr>
        <p:spPr>
          <a:xfrm>
            <a:off x="8187573" y="2005149"/>
            <a:ext cx="939600" cy="194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83%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735960" y="1902130"/>
            <a:ext cx="7556609" cy="1506"/>
          </a:xfrm>
          <a:prstGeom prst="line">
            <a:avLst/>
          </a:prstGeom>
          <a:noFill/>
          <a:ln w="38100" cap="flat" cmpd="sng" algn="ctr">
            <a:solidFill>
              <a:schemeClr val="accent5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>
            <a:spLocks/>
          </p:cNvSpPr>
          <p:nvPr/>
        </p:nvSpPr>
        <p:spPr>
          <a:xfrm>
            <a:off x="8192889" y="2224743"/>
            <a:ext cx="939600" cy="208800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 76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62086" y="1768892"/>
            <a:ext cx="7556609" cy="1003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16"/>
          <p:cNvSpPr>
            <a:spLocks/>
          </p:cNvSpPr>
          <p:nvPr/>
        </p:nvSpPr>
        <p:spPr>
          <a:xfrm>
            <a:off x="3697937" y="1566084"/>
            <a:ext cx="1164209" cy="15359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8192889" y="1777811"/>
            <a:ext cx="939600" cy="2088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86%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>
            <a:spLocks/>
          </p:cNvSpPr>
          <p:nvPr/>
        </p:nvSpPr>
        <p:spPr>
          <a:xfrm>
            <a:off x="6476337" y="1433955"/>
            <a:ext cx="1716552" cy="2393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54" y="142877"/>
            <a:ext cx="7722870" cy="822325"/>
          </a:xfrm>
        </p:spPr>
        <p:txBody>
          <a:bodyPr/>
          <a:lstStyle/>
          <a:p>
            <a:r>
              <a:rPr lang="en-GB" sz="2700" dirty="0" smtClean="0">
                <a:latin typeface="Calibri" panose="020F0502020204030204" pitchFamily="34" charset="0"/>
              </a:rPr>
              <a:t>Countries having national policies or guidelines that </a:t>
            </a:r>
            <a:r>
              <a:rPr lang="en-GB" sz="2700" dirty="0">
                <a:latin typeface="Calibri" panose="020F0502020204030204" pitchFamily="34" charset="0"/>
              </a:rPr>
              <a:t>cover HIV testing interventions and </a:t>
            </a:r>
            <a:r>
              <a:rPr lang="en-GB" sz="2700" dirty="0" smtClean="0">
                <a:latin typeface="Calibri" panose="020F0502020204030204" pitchFamily="34" charset="0"/>
              </a:rPr>
              <a:t>strategies, </a:t>
            </a:r>
            <a:r>
              <a:rPr lang="en-GB" sz="2700" dirty="0">
                <a:latin typeface="Calibri" panose="020F0502020204030204" pitchFamily="34" charset="0"/>
              </a:rPr>
              <a:t>2018</a:t>
            </a:r>
            <a:r>
              <a:rPr lang="en-GB" sz="2700" dirty="0" smtClean="0">
                <a:latin typeface="Calibri" panose="020F0502020204030204" pitchFamily="34" charset="0"/>
              </a:rPr>
              <a:t> </a:t>
            </a:r>
            <a:endParaRPr lang="en-GB" sz="27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103120" y="4990011"/>
            <a:ext cx="333937" cy="531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4846" y="965202"/>
            <a:ext cx="666206" cy="9942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t="7929" r="860" b="19514"/>
          <a:stretch/>
        </p:blipFill>
        <p:spPr>
          <a:xfrm>
            <a:off x="893953" y="1110843"/>
            <a:ext cx="7917781" cy="515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4" r="95270" b="15787"/>
          <a:stretch/>
        </p:blipFill>
        <p:spPr>
          <a:xfrm>
            <a:off x="3587932" y="5674031"/>
            <a:ext cx="169818" cy="16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r="84192" b="79908"/>
          <a:stretch/>
        </p:blipFill>
        <p:spPr>
          <a:xfrm>
            <a:off x="38040" y="4242506"/>
            <a:ext cx="1947513" cy="101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9558" r="1000" b="19254"/>
          <a:stretch/>
        </p:blipFill>
        <p:spPr>
          <a:xfrm>
            <a:off x="770708" y="1049987"/>
            <a:ext cx="8090545" cy="5207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Inclusion of self-testing in national HIV testing guidelines, 2018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r="87533" b="76481"/>
          <a:stretch/>
        </p:blipFill>
        <p:spPr>
          <a:xfrm>
            <a:off x="75563" y="4062550"/>
            <a:ext cx="1405161" cy="120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4" r="95270" b="15787"/>
          <a:stretch/>
        </p:blipFill>
        <p:spPr>
          <a:xfrm>
            <a:off x="3577045" y="5639540"/>
            <a:ext cx="169818" cy="1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48996" cy="822325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Implementation of self-testing in Europe and Central Asia, 2018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10595" r="5276" b="20617"/>
          <a:stretch/>
        </p:blipFill>
        <p:spPr>
          <a:xfrm>
            <a:off x="1709995" y="965202"/>
            <a:ext cx="7434005" cy="504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9" r="95192" b="15730"/>
          <a:stretch/>
        </p:blipFill>
        <p:spPr>
          <a:xfrm rot="10800000" flipH="1" flipV="1">
            <a:off x="4362994" y="5433420"/>
            <a:ext cx="169817" cy="163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18903" y="965202"/>
            <a:ext cx="1071154" cy="6807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46811" y="5016137"/>
            <a:ext cx="274320" cy="757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0" r="74855" b="69810"/>
          <a:stretch/>
        </p:blipFill>
        <p:spPr>
          <a:xfrm>
            <a:off x="57876" y="3840481"/>
            <a:ext cx="2578671" cy="15929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7748996" cy="822325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Implementation of </a:t>
            </a:r>
            <a:r>
              <a:rPr lang="en-GB" dirty="0" smtClean="0">
                <a:latin typeface="Calibri" panose="020F0502020204030204" pitchFamily="34" charset="0"/>
              </a:rPr>
              <a:t>self-sampling </a:t>
            </a:r>
            <a:r>
              <a:rPr lang="en-GB" dirty="0">
                <a:latin typeface="Calibri" panose="020F0502020204030204" pitchFamily="34" charset="0"/>
              </a:rPr>
              <a:t>in Europe and Central Asia, 2018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03120" y="4990011"/>
            <a:ext cx="333937" cy="531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67097" y="1058091"/>
            <a:ext cx="1763486" cy="5094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0" r="74855" b="69810"/>
          <a:stretch/>
        </p:blipFill>
        <p:spPr>
          <a:xfrm>
            <a:off x="57877" y="3892731"/>
            <a:ext cx="2494088" cy="15406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92768" y="1175657"/>
            <a:ext cx="7590933" cy="4924697"/>
            <a:chOff x="1592768" y="1175657"/>
            <a:chExt cx="7590933" cy="49246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1" t="11122" r="1285" b="18643"/>
            <a:stretch/>
          </p:blipFill>
          <p:spPr>
            <a:xfrm>
              <a:off x="1592768" y="1175657"/>
              <a:ext cx="7590933" cy="49246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0" t="77909" r="95107" b="15153"/>
            <a:stretch/>
          </p:blipFill>
          <p:spPr>
            <a:xfrm>
              <a:off x="4201237" y="5527736"/>
              <a:ext cx="200048" cy="191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8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 template PPT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ECDC_PowerPoint_Template_2009_rev_1_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PowerPoint_Template_2009_rev_1_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heme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DC_PowerPoint_Template_2009_rev_1_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21.xml><?xml version="1.0" encoding="utf-8"?>
<a:theme xmlns:a="http://schemas.openxmlformats.org/drawingml/2006/main" name="1_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ECDC_PowerPoint_Template_2009_rev_1_1">
  <a:themeElements>
    <a:clrScheme name="ECDC_PowerPoint_Template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1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ECDC_PowerPoint_Template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heme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19874</TotalTime>
  <Words>1499</Words>
  <Application>Microsoft Office PowerPoint</Application>
  <PresentationFormat>On-screen Show (4:3)</PresentationFormat>
  <Paragraphs>178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22</vt:i4>
      </vt:variant>
    </vt:vector>
  </HeadingPairs>
  <TitlesOfParts>
    <vt:vector size="56" baseType="lpstr">
      <vt:lpstr>Arial</vt:lpstr>
      <vt:lpstr>Batang</vt:lpstr>
      <vt:lpstr>Calibri</vt:lpstr>
      <vt:lpstr>Calibri Light</vt:lpstr>
      <vt:lpstr>DejaVu Sans</vt:lpstr>
      <vt:lpstr>StarSymbol</vt:lpstr>
      <vt:lpstr>Symbol</vt:lpstr>
      <vt:lpstr>Tahoma</vt:lpstr>
      <vt:lpstr>Times New Roman</vt:lpstr>
      <vt:lpstr>Wingdings</vt:lpstr>
      <vt:lpstr>ECDC template PPT</vt:lpstr>
      <vt:lpstr>ECDC_PowerPoint_Template_2009_rev_1_1</vt:lpstr>
      <vt:lpstr>ECDC_PowerPoint_Templates_2009_rev_1_1</vt:lpstr>
      <vt:lpstr>1_ECDC_PowerPoint_Templates_2009_rev_1_1</vt:lpstr>
      <vt:lpstr>2_ECDC_PowerPoint_Templates_2009_rev_1_1</vt:lpstr>
      <vt:lpstr>ECDC_PowerPoint_Template_2009_rev_1_4</vt:lpstr>
      <vt:lpstr>3_ECDC_PowerPoint_Templates_2009_rev_1_1</vt:lpstr>
      <vt:lpstr>4_ECDC_PowerPoint_Templates_2009_rev_1_1</vt:lpstr>
      <vt:lpstr>5_ECDC_PowerPoint_Templates_2009_rev_1_1</vt:lpstr>
      <vt:lpstr>1_ECDC_PowerPoint_Template_2009_rev_1_1</vt:lpstr>
      <vt:lpstr>6_ECDC_PowerPoint_Templates_2009_rev_1_1</vt:lpstr>
      <vt:lpstr>7_ECDC_PowerPoint_Templates_2009_rev_1_1</vt:lpstr>
      <vt:lpstr>8_ECDC_PowerPoint_Templates_2009_rev_1_1</vt:lpstr>
      <vt:lpstr>6_Office Theme</vt:lpstr>
      <vt:lpstr>9_ECDC_PowerPoint_Templates_2009_rev_1_1</vt:lpstr>
      <vt:lpstr>ECDC_PowerPoint_Template_2009_rev_1_2</vt:lpstr>
      <vt:lpstr>10_ECDC_PowerPoint_Templates_2009_rev_1_1</vt:lpstr>
      <vt:lpstr>2_Theme1</vt:lpstr>
      <vt:lpstr>11_ECDC_PowerPoint_Templates_2009_rev_1_1</vt:lpstr>
      <vt:lpstr>7_ECDC_PowerPoint_Template_2017</vt:lpstr>
      <vt:lpstr>1_ECDC_PowerPoint_Template_2009_rev_1_4</vt:lpstr>
      <vt:lpstr>2_ECDC_PowerPoint_Template_2009_rev_1_1</vt:lpstr>
      <vt:lpstr>Theme1</vt:lpstr>
      <vt:lpstr>AF Presentation Template </vt:lpstr>
      <vt:lpstr>PowerPoint Presentation</vt:lpstr>
      <vt:lpstr>Declaration of Interests</vt:lpstr>
      <vt:lpstr>Data availability on the continuum of care 2014 (n=40); 2016 (n=44); 2018 (n=43)</vt:lpstr>
      <vt:lpstr>Fast Track Targets by 2020</vt:lpstr>
      <vt:lpstr>Progress toward achieving the first 90: Target 1: 90% of all PLHIV who know their status (n=39)</vt:lpstr>
      <vt:lpstr>Countries having national policies or guidelines that cover HIV testing interventions and strategies, 2018 </vt:lpstr>
      <vt:lpstr>Inclusion of self-testing in national HIV testing guidelines, 2018</vt:lpstr>
      <vt:lpstr>Implementation of self-testing in Europe and Central Asia, 2018 </vt:lpstr>
      <vt:lpstr>Implementation of self-sampling in Europe and Central Asia, 2018 </vt:lpstr>
      <vt:lpstr>Implementation of community-based testing by trained medical staff in Europe and Central Asia, 2018 </vt:lpstr>
      <vt:lpstr>Implementation of community-based testing by lay providers in Europe and Central Asia, 2018 </vt:lpstr>
      <vt:lpstr>Countries that collect data to monitor HIV testing interventions (n=50), 2018 </vt:lpstr>
      <vt:lpstr>In the last two years, what has your country done to address barriers to testing? (n= 50), 2018 </vt:lpstr>
      <vt:lpstr>Fast Track Targets by 2020</vt:lpstr>
      <vt:lpstr>Progress toward achieving the second 90: Target 2: 90% of those diagnosed on ART (n=40)</vt:lpstr>
      <vt:lpstr>Fast Track Targets by 2020</vt:lpstr>
      <vt:lpstr>Progress toward achieving the third 90: Target 3: 90% of those on ART virally suppressed (n=35)</vt:lpstr>
      <vt:lpstr>Fast Track Targets by 2020</vt:lpstr>
      <vt:lpstr>Progress toward achieving the 90-90-90: Overall target: 73% of all PLHIV virally suppressed (n=34)</vt:lpstr>
      <vt:lpstr>How close are we to reaching the 90-90-90 targets?</vt:lpstr>
      <vt:lpstr>Acknowledgements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ECDC Chlamydia Guidance 2015</dc:title>
  <dc:creator>Otilia Mardh</dc:creator>
  <cp:lastModifiedBy>Andrew Amato</cp:lastModifiedBy>
  <cp:revision>834</cp:revision>
  <cp:lastPrinted>2018-07-18T09:41:38Z</cp:lastPrinted>
  <dcterms:created xsi:type="dcterms:W3CDTF">2015-11-23T14:47:03Z</dcterms:created>
  <dcterms:modified xsi:type="dcterms:W3CDTF">2018-07-18T09:41:40Z</dcterms:modified>
</cp:coreProperties>
</file>